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7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37FF"/>
    <a:srgbClr val="73FDD6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01"/>
  </p:normalViewPr>
  <p:slideViewPr>
    <p:cSldViewPr snapToGrid="0" snapToObjects="1">
      <p:cViewPr varScale="1">
        <p:scale>
          <a:sx n="90" d="100"/>
          <a:sy n="90" d="100"/>
        </p:scale>
        <p:origin x="23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sv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hyperlink" Target="http://www.stepchange.org/" TargetMode="External"/><Relationship Id="rId6" Type="http://schemas.openxmlformats.org/officeDocument/2006/relationships/image" Target="../media/image20.png"/><Relationship Id="rId11" Type="http://schemas.openxmlformats.org/officeDocument/2006/relationships/image" Target="../media/image25.svg"/><Relationship Id="rId5" Type="http://schemas.openxmlformats.org/officeDocument/2006/relationships/image" Target="../media/image19.svg"/><Relationship Id="rId15" Type="http://schemas.openxmlformats.org/officeDocument/2006/relationships/image" Target="../media/image29.sv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svg"/><Relationship Id="rId14" Type="http://schemas.openxmlformats.org/officeDocument/2006/relationships/image" Target="../media/image28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hyperlink" Target="http://www.stepchange.org/" TargetMode="External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Relationship Id="rId14" Type="http://schemas.openxmlformats.org/officeDocument/2006/relationships/image" Target="../media/image2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E807B2-052C-4203-8945-E94EAD9426B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514B7AF-1FA2-4F0B-A291-C84CDEAA51D2}">
      <dgm:prSet/>
      <dgm:spPr/>
      <dgm:t>
        <a:bodyPr/>
        <a:lstStyle/>
        <a:p>
          <a:r>
            <a:rPr lang="en-GB" dirty="0"/>
            <a:t>Your NFDC is here to help you. Should you need any further help or guidance on how to deal with Mental Health in your workplace call 01442 217144.</a:t>
          </a:r>
          <a:endParaRPr lang="en-US" dirty="0"/>
        </a:p>
      </dgm:t>
    </dgm:pt>
    <dgm:pt modelId="{7A59E0DB-6A09-49E6-BD52-BB8D75683162}" type="parTrans" cxnId="{C62B51C5-405E-47E5-8E1A-E1E567193C0E}">
      <dgm:prSet/>
      <dgm:spPr/>
      <dgm:t>
        <a:bodyPr/>
        <a:lstStyle/>
        <a:p>
          <a:endParaRPr lang="en-US"/>
        </a:p>
      </dgm:t>
    </dgm:pt>
    <dgm:pt modelId="{1EF0B3F5-74DD-46F8-B6F9-C7A83EE39B66}" type="sibTrans" cxnId="{C62B51C5-405E-47E5-8E1A-E1E567193C0E}">
      <dgm:prSet/>
      <dgm:spPr/>
      <dgm:t>
        <a:bodyPr/>
        <a:lstStyle/>
        <a:p>
          <a:endParaRPr lang="en-US"/>
        </a:p>
      </dgm:t>
    </dgm:pt>
    <dgm:pt modelId="{843C4540-29DA-4E09-862A-AB0757BA5FEB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Construction Industry Helpline </a:t>
          </a:r>
          <a:endParaRPr lang="en-US" b="1" dirty="0">
            <a:solidFill>
              <a:schemeClr val="tx1"/>
            </a:solidFill>
          </a:endParaRPr>
        </a:p>
      </dgm:t>
    </dgm:pt>
    <dgm:pt modelId="{4889C8DE-05A0-4C97-A5EC-F08AA9267F12}" type="parTrans" cxnId="{5E5ABACA-8D53-4ADB-A61C-E05F3660D691}">
      <dgm:prSet/>
      <dgm:spPr/>
      <dgm:t>
        <a:bodyPr/>
        <a:lstStyle/>
        <a:p>
          <a:endParaRPr lang="en-US"/>
        </a:p>
      </dgm:t>
    </dgm:pt>
    <dgm:pt modelId="{B9C613EC-F637-455C-903B-DC85F0E7978F}" type="sibTrans" cxnId="{5E5ABACA-8D53-4ADB-A61C-E05F3660D691}">
      <dgm:prSet/>
      <dgm:spPr/>
      <dgm:t>
        <a:bodyPr/>
        <a:lstStyle/>
        <a:p>
          <a:endParaRPr lang="en-US"/>
        </a:p>
      </dgm:t>
    </dgm:pt>
    <dgm:pt modelId="{15846141-5751-455A-9A51-B400BBCE1F25}">
      <dgm:prSet custT="1"/>
      <dgm:spPr/>
      <dgm:t>
        <a:bodyPr/>
        <a:lstStyle/>
        <a:p>
          <a:r>
            <a:rPr lang="en-GB" sz="1400" dirty="0">
              <a:solidFill>
                <a:schemeClr val="tx1"/>
              </a:solidFill>
            </a:rPr>
            <a:t>A 24/7 helpline for all construction workers and their families in the UK. Call 0345 605 1956</a:t>
          </a:r>
          <a:endParaRPr lang="en-US" sz="1400" dirty="0">
            <a:solidFill>
              <a:schemeClr val="tx1"/>
            </a:solidFill>
          </a:endParaRPr>
        </a:p>
      </dgm:t>
    </dgm:pt>
    <dgm:pt modelId="{1999C2DB-F251-44E1-AFE0-EF6AA33EA26E}" type="parTrans" cxnId="{688AD276-27EB-4357-92D5-3AAE3E3D38D1}">
      <dgm:prSet/>
      <dgm:spPr/>
      <dgm:t>
        <a:bodyPr/>
        <a:lstStyle/>
        <a:p>
          <a:endParaRPr lang="en-US"/>
        </a:p>
      </dgm:t>
    </dgm:pt>
    <dgm:pt modelId="{E169684C-4A77-487A-9C97-6C7D1CF7A568}" type="sibTrans" cxnId="{688AD276-27EB-4357-92D5-3AAE3E3D38D1}">
      <dgm:prSet/>
      <dgm:spPr/>
      <dgm:t>
        <a:bodyPr/>
        <a:lstStyle/>
        <a:p>
          <a:endParaRPr lang="en-US"/>
        </a:p>
      </dgm:t>
    </dgm:pt>
    <dgm:pt modelId="{28259CB8-4929-432E-935E-D0F3360BD77C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Samaritans</a:t>
          </a:r>
          <a:endParaRPr lang="en-US" b="1" dirty="0">
            <a:solidFill>
              <a:schemeClr val="tx1"/>
            </a:solidFill>
          </a:endParaRPr>
        </a:p>
      </dgm:t>
    </dgm:pt>
    <dgm:pt modelId="{1EEB6B81-4FA9-43F2-A1C9-7A23B5CEB501}" type="parTrans" cxnId="{5ED07784-F120-42B0-A268-FEE556DD6BD4}">
      <dgm:prSet/>
      <dgm:spPr/>
      <dgm:t>
        <a:bodyPr/>
        <a:lstStyle/>
        <a:p>
          <a:endParaRPr lang="en-US"/>
        </a:p>
      </dgm:t>
    </dgm:pt>
    <dgm:pt modelId="{F8B8843E-E2F5-4F06-BE1E-03E0CD688186}" type="sibTrans" cxnId="{5ED07784-F120-42B0-A268-FEE556DD6BD4}">
      <dgm:prSet/>
      <dgm:spPr/>
      <dgm:t>
        <a:bodyPr/>
        <a:lstStyle/>
        <a:p>
          <a:endParaRPr lang="en-US"/>
        </a:p>
      </dgm:t>
    </dgm:pt>
    <dgm:pt modelId="{EE23CF72-A019-4F26-B8B5-0D97ACAD1B4F}">
      <dgm:prSet custT="1"/>
      <dgm:spPr/>
      <dgm:t>
        <a:bodyPr/>
        <a:lstStyle/>
        <a:p>
          <a:r>
            <a:rPr lang="en-GB" sz="1400" dirty="0">
              <a:solidFill>
                <a:schemeClr val="tx1"/>
              </a:solidFill>
            </a:rPr>
            <a:t>Offers confidential emotional support 24 hours a day. Call 116 123 / </a:t>
          </a:r>
          <a:r>
            <a:rPr lang="en-GB" sz="1400" dirty="0" err="1">
              <a:solidFill>
                <a:schemeClr val="tx1"/>
              </a:solidFill>
            </a:rPr>
            <a:t>www.samaritans.org</a:t>
          </a:r>
          <a:endParaRPr lang="en-US" sz="1400" dirty="0">
            <a:solidFill>
              <a:schemeClr val="tx1"/>
            </a:solidFill>
          </a:endParaRPr>
        </a:p>
      </dgm:t>
    </dgm:pt>
    <dgm:pt modelId="{9967AB83-E348-4EBC-A560-8410C018F118}" type="parTrans" cxnId="{2A46D50C-7D4C-4165-A1DC-DDF20A6DF6EC}">
      <dgm:prSet/>
      <dgm:spPr/>
      <dgm:t>
        <a:bodyPr/>
        <a:lstStyle/>
        <a:p>
          <a:endParaRPr lang="en-US"/>
        </a:p>
      </dgm:t>
    </dgm:pt>
    <dgm:pt modelId="{37C53020-9F53-4AAC-8446-8BDD7D9740C4}" type="sibTrans" cxnId="{2A46D50C-7D4C-4165-A1DC-DDF20A6DF6EC}">
      <dgm:prSet/>
      <dgm:spPr/>
      <dgm:t>
        <a:bodyPr/>
        <a:lstStyle/>
        <a:p>
          <a:endParaRPr lang="en-US"/>
        </a:p>
      </dgm:t>
    </dgm:pt>
    <dgm:pt modelId="{76AD9535-5EE8-4EE4-A145-12F06AE85EF0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Mind</a:t>
          </a:r>
          <a:endParaRPr lang="en-US" b="1" dirty="0">
            <a:solidFill>
              <a:schemeClr val="tx1"/>
            </a:solidFill>
          </a:endParaRPr>
        </a:p>
      </dgm:t>
    </dgm:pt>
    <dgm:pt modelId="{028A7CF9-452C-422A-B055-3BED01A6EB0A}" type="parTrans" cxnId="{71BEF51C-BB92-485B-8F04-5DD7211ED200}">
      <dgm:prSet/>
      <dgm:spPr/>
      <dgm:t>
        <a:bodyPr/>
        <a:lstStyle/>
        <a:p>
          <a:endParaRPr lang="en-US"/>
        </a:p>
      </dgm:t>
    </dgm:pt>
    <dgm:pt modelId="{433981C2-4875-4908-AB20-5BD2C4B0918C}" type="sibTrans" cxnId="{71BEF51C-BB92-485B-8F04-5DD7211ED200}">
      <dgm:prSet/>
      <dgm:spPr/>
      <dgm:t>
        <a:bodyPr/>
        <a:lstStyle/>
        <a:p>
          <a:endParaRPr lang="en-US"/>
        </a:p>
      </dgm:t>
    </dgm:pt>
    <dgm:pt modelId="{AA5ABA98-2F49-4925-8CF3-6620577F92DD}">
      <dgm:prSet custT="1"/>
      <dgm:spPr/>
      <dgm:t>
        <a:bodyPr/>
        <a:lstStyle/>
        <a:p>
          <a:r>
            <a:rPr lang="en-GB" sz="1400" dirty="0">
              <a:solidFill>
                <a:schemeClr val="tx1"/>
              </a:solidFill>
            </a:rPr>
            <a:t>Provides information on a range of mental health areas from 9am-6pm, Monday to Friday. Call 0300 123 3393 / </a:t>
          </a:r>
          <a:r>
            <a:rPr lang="en-GB" sz="1400" dirty="0" err="1">
              <a:solidFill>
                <a:schemeClr val="tx1"/>
              </a:solidFill>
            </a:rPr>
            <a:t>www.mind.org.uk</a:t>
          </a:r>
          <a:endParaRPr lang="en-US" sz="1400" dirty="0">
            <a:solidFill>
              <a:schemeClr val="tx1"/>
            </a:solidFill>
          </a:endParaRPr>
        </a:p>
      </dgm:t>
    </dgm:pt>
    <dgm:pt modelId="{2683608D-9F8C-42C9-B8A0-D6B63728E501}" type="parTrans" cxnId="{53019C72-AD73-46A1-9DCB-82C636F42752}">
      <dgm:prSet/>
      <dgm:spPr/>
      <dgm:t>
        <a:bodyPr/>
        <a:lstStyle/>
        <a:p>
          <a:endParaRPr lang="en-US"/>
        </a:p>
      </dgm:t>
    </dgm:pt>
    <dgm:pt modelId="{07CCB36C-41BD-4126-9E9C-4DDC3D7D7135}" type="sibTrans" cxnId="{53019C72-AD73-46A1-9DCB-82C636F42752}">
      <dgm:prSet/>
      <dgm:spPr/>
      <dgm:t>
        <a:bodyPr/>
        <a:lstStyle/>
        <a:p>
          <a:endParaRPr lang="en-US"/>
        </a:p>
      </dgm:t>
    </dgm:pt>
    <dgm:pt modelId="{7947B8CE-E5BB-430B-9682-28605F4C76EF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Rethink</a:t>
          </a:r>
          <a:endParaRPr lang="en-US" b="1" dirty="0">
            <a:solidFill>
              <a:schemeClr val="tx1"/>
            </a:solidFill>
          </a:endParaRPr>
        </a:p>
      </dgm:t>
    </dgm:pt>
    <dgm:pt modelId="{31BC7973-3CF2-4CEC-B3AF-32E7B34ECAEF}" type="parTrans" cxnId="{594C96D0-2B37-4E11-8019-21C86E0EE574}">
      <dgm:prSet/>
      <dgm:spPr/>
      <dgm:t>
        <a:bodyPr/>
        <a:lstStyle/>
        <a:p>
          <a:endParaRPr lang="en-US"/>
        </a:p>
      </dgm:t>
    </dgm:pt>
    <dgm:pt modelId="{AAAD334F-26F2-4B14-AEBA-218B2CDF08E7}" type="sibTrans" cxnId="{594C96D0-2B37-4E11-8019-21C86E0EE574}">
      <dgm:prSet/>
      <dgm:spPr/>
      <dgm:t>
        <a:bodyPr/>
        <a:lstStyle/>
        <a:p>
          <a:endParaRPr lang="en-US"/>
        </a:p>
      </dgm:t>
    </dgm:pt>
    <dgm:pt modelId="{BEC8611A-6FD5-4FC6-AF75-563803C177C8}">
      <dgm:prSet custT="1"/>
      <dgm:spPr/>
      <dgm:t>
        <a:bodyPr/>
        <a:lstStyle/>
        <a:p>
          <a:r>
            <a:rPr lang="en-GB" sz="1400" dirty="0">
              <a:solidFill>
                <a:schemeClr val="tx1"/>
              </a:solidFill>
            </a:rPr>
            <a:t>Provides solution-based guidance. Call 0300 5000927 / </a:t>
          </a:r>
          <a:r>
            <a:rPr lang="en-GB" sz="1400" dirty="0" err="1">
              <a:solidFill>
                <a:schemeClr val="tx1"/>
              </a:solidFill>
            </a:rPr>
            <a:t>www.rethink.org</a:t>
          </a:r>
          <a:endParaRPr lang="en-US" sz="1400" dirty="0">
            <a:solidFill>
              <a:schemeClr val="tx1"/>
            </a:solidFill>
          </a:endParaRPr>
        </a:p>
      </dgm:t>
    </dgm:pt>
    <dgm:pt modelId="{110BD70F-7FD3-431B-80E8-30B2262FF0BD}" type="parTrans" cxnId="{2FB1E4E0-5328-4242-9408-7564AD59134A}">
      <dgm:prSet/>
      <dgm:spPr/>
      <dgm:t>
        <a:bodyPr/>
        <a:lstStyle/>
        <a:p>
          <a:endParaRPr lang="en-US"/>
        </a:p>
      </dgm:t>
    </dgm:pt>
    <dgm:pt modelId="{FB3C16C5-70BB-4E37-9958-691BA812C813}" type="sibTrans" cxnId="{2FB1E4E0-5328-4242-9408-7564AD59134A}">
      <dgm:prSet/>
      <dgm:spPr/>
      <dgm:t>
        <a:bodyPr/>
        <a:lstStyle/>
        <a:p>
          <a:endParaRPr lang="en-US"/>
        </a:p>
      </dgm:t>
    </dgm:pt>
    <dgm:pt modelId="{C0925042-1EC7-4C73-8EB7-6E095A48A283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Anxiety UK</a:t>
          </a:r>
          <a:endParaRPr lang="en-US" b="1" dirty="0">
            <a:solidFill>
              <a:schemeClr val="tx1"/>
            </a:solidFill>
          </a:endParaRPr>
        </a:p>
      </dgm:t>
    </dgm:pt>
    <dgm:pt modelId="{A3C719C6-0CF2-41FE-9188-D6E0228FD7A5}" type="parTrans" cxnId="{4001619C-9C93-4D87-8AAE-2F4683085E4B}">
      <dgm:prSet/>
      <dgm:spPr/>
      <dgm:t>
        <a:bodyPr/>
        <a:lstStyle/>
        <a:p>
          <a:endParaRPr lang="en-US"/>
        </a:p>
      </dgm:t>
    </dgm:pt>
    <dgm:pt modelId="{BE34494E-69EF-4929-AC6B-D90B7BD9EF66}" type="sibTrans" cxnId="{4001619C-9C93-4D87-8AAE-2F4683085E4B}">
      <dgm:prSet/>
      <dgm:spPr/>
      <dgm:t>
        <a:bodyPr/>
        <a:lstStyle/>
        <a:p>
          <a:endParaRPr lang="en-US"/>
        </a:p>
      </dgm:t>
    </dgm:pt>
    <dgm:pt modelId="{54BB5A95-B058-46EC-A850-FD3A9F4C64E7}">
      <dgm:prSet custT="1"/>
      <dgm:spPr/>
      <dgm:t>
        <a:bodyPr/>
        <a:lstStyle/>
        <a:p>
          <a:r>
            <a:rPr lang="en-GB" sz="1400" dirty="0">
              <a:solidFill>
                <a:schemeClr val="tx1"/>
              </a:solidFill>
            </a:rPr>
            <a:t>A helpline staffed by volunteers from 9.30am-5.30pm, Monday to Friday. Call 08444 775 774 / </a:t>
          </a:r>
          <a:r>
            <a:rPr lang="en-GB" sz="1400" dirty="0" err="1">
              <a:solidFill>
                <a:schemeClr val="tx1"/>
              </a:solidFill>
            </a:rPr>
            <a:t>www.anxietyuk.org.uk</a:t>
          </a:r>
          <a:endParaRPr lang="en-US" sz="1400" dirty="0">
            <a:solidFill>
              <a:schemeClr val="tx1"/>
            </a:solidFill>
          </a:endParaRPr>
        </a:p>
      </dgm:t>
    </dgm:pt>
    <dgm:pt modelId="{6983E70A-1B0C-4E81-977A-C298ABA21E3F}" type="parTrans" cxnId="{D2F33707-FCC0-4AA9-A62C-9EB14E662325}">
      <dgm:prSet/>
      <dgm:spPr/>
      <dgm:t>
        <a:bodyPr/>
        <a:lstStyle/>
        <a:p>
          <a:endParaRPr lang="en-US"/>
        </a:p>
      </dgm:t>
    </dgm:pt>
    <dgm:pt modelId="{ECA7B573-FFF4-4E7C-99CF-501FE05A054E}" type="sibTrans" cxnId="{D2F33707-FCC0-4AA9-A62C-9EB14E662325}">
      <dgm:prSet/>
      <dgm:spPr/>
      <dgm:t>
        <a:bodyPr/>
        <a:lstStyle/>
        <a:p>
          <a:endParaRPr lang="en-US"/>
        </a:p>
      </dgm:t>
    </dgm:pt>
    <dgm:pt modelId="{30722723-29CC-475D-B672-37C81A0785E3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Step Change</a:t>
          </a:r>
          <a:endParaRPr lang="en-US" b="1" dirty="0">
            <a:solidFill>
              <a:schemeClr val="tx1"/>
            </a:solidFill>
          </a:endParaRPr>
        </a:p>
      </dgm:t>
    </dgm:pt>
    <dgm:pt modelId="{8D8C452D-FF61-4300-A9E4-FEF99635A3A4}" type="parTrans" cxnId="{17C0F25E-3FFB-4804-B07C-4FA41187A391}">
      <dgm:prSet/>
      <dgm:spPr/>
      <dgm:t>
        <a:bodyPr/>
        <a:lstStyle/>
        <a:p>
          <a:endParaRPr lang="en-US"/>
        </a:p>
      </dgm:t>
    </dgm:pt>
    <dgm:pt modelId="{4917DCCB-C75A-4674-91D9-0B85E2726782}" type="sibTrans" cxnId="{17C0F25E-3FFB-4804-B07C-4FA41187A391}">
      <dgm:prSet/>
      <dgm:spPr/>
      <dgm:t>
        <a:bodyPr/>
        <a:lstStyle/>
        <a:p>
          <a:endParaRPr lang="en-US"/>
        </a:p>
      </dgm:t>
    </dgm:pt>
    <dgm:pt modelId="{15A4B39A-8477-4B6E-B868-C3110E98238C}">
      <dgm:prSet custT="1"/>
      <dgm:spPr/>
      <dgm:t>
        <a:bodyPr/>
        <a:lstStyle/>
        <a:p>
          <a:r>
            <a:rPr lang="en-GB" sz="1400" dirty="0">
              <a:solidFill>
                <a:schemeClr val="tx1"/>
              </a:solidFill>
            </a:rPr>
            <a:t>Help and information for people dealing with debt problems. Call 0800 138 1111 / </a:t>
          </a:r>
          <a:r>
            <a:rPr lang="en-GB" sz="1400" u="sng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www.stepchange.org</a:t>
          </a:r>
          <a:endParaRPr lang="en-US" sz="1400" dirty="0">
            <a:solidFill>
              <a:schemeClr val="tx1"/>
            </a:solidFill>
          </a:endParaRPr>
        </a:p>
      </dgm:t>
    </dgm:pt>
    <dgm:pt modelId="{8D8D3AE7-7193-466C-AAB2-2E07401C4AA3}" type="parTrans" cxnId="{65AAACAB-9CEA-4AAD-9C3C-6BF8670757BA}">
      <dgm:prSet/>
      <dgm:spPr/>
      <dgm:t>
        <a:bodyPr/>
        <a:lstStyle/>
        <a:p>
          <a:endParaRPr lang="en-US"/>
        </a:p>
      </dgm:t>
    </dgm:pt>
    <dgm:pt modelId="{E4E6B099-1BA0-4094-8E78-005CBFCAE6B7}" type="sibTrans" cxnId="{65AAACAB-9CEA-4AAD-9C3C-6BF8670757BA}">
      <dgm:prSet/>
      <dgm:spPr/>
      <dgm:t>
        <a:bodyPr/>
        <a:lstStyle/>
        <a:p>
          <a:endParaRPr lang="en-US"/>
        </a:p>
      </dgm:t>
    </dgm:pt>
    <dgm:pt modelId="{0A5D765D-1F21-48C7-A435-FA49B02E0CF7}" type="pres">
      <dgm:prSet presAssocID="{DFE807B2-052C-4203-8945-E94EAD9426BD}" presName="root" presStyleCnt="0">
        <dgm:presLayoutVars>
          <dgm:dir/>
          <dgm:resizeHandles val="exact"/>
        </dgm:presLayoutVars>
      </dgm:prSet>
      <dgm:spPr/>
    </dgm:pt>
    <dgm:pt modelId="{9438D2A5-BD10-448D-821D-0D66F6BAB171}" type="pres">
      <dgm:prSet presAssocID="{7514B7AF-1FA2-4F0B-A291-C84CDEAA51D2}" presName="compNode" presStyleCnt="0"/>
      <dgm:spPr/>
    </dgm:pt>
    <dgm:pt modelId="{10540832-A7A2-4ABF-8F55-C27E560BFE32}" type="pres">
      <dgm:prSet presAssocID="{7514B7AF-1FA2-4F0B-A291-C84CDEAA51D2}" presName="bgRect" presStyleLbl="bgShp" presStyleIdx="0" presStyleCnt="7"/>
      <dgm:spPr/>
    </dgm:pt>
    <dgm:pt modelId="{2BEB8C0B-6ED0-4439-A8AB-91FB26EBB8D9}" type="pres">
      <dgm:prSet presAssocID="{7514B7AF-1FA2-4F0B-A291-C84CDEAA51D2}" presName="iconRect" presStyleLbl="node1" presStyleIdx="0" presStyleCnt="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0172D533-73C9-47D5-85AC-DD432A48C28E}" type="pres">
      <dgm:prSet presAssocID="{7514B7AF-1FA2-4F0B-A291-C84CDEAA51D2}" presName="spaceRect" presStyleCnt="0"/>
      <dgm:spPr/>
    </dgm:pt>
    <dgm:pt modelId="{5FE81267-A9AB-4733-897D-E69C9BBC9EC0}" type="pres">
      <dgm:prSet presAssocID="{7514B7AF-1FA2-4F0B-A291-C84CDEAA51D2}" presName="parTx" presStyleLbl="revTx" presStyleIdx="0" presStyleCnt="13">
        <dgm:presLayoutVars>
          <dgm:chMax val="0"/>
          <dgm:chPref val="0"/>
        </dgm:presLayoutVars>
      </dgm:prSet>
      <dgm:spPr/>
    </dgm:pt>
    <dgm:pt modelId="{AF8BCF10-16F4-497F-83AC-DC254EFE2E5C}" type="pres">
      <dgm:prSet presAssocID="{1EF0B3F5-74DD-46F8-B6F9-C7A83EE39B66}" presName="sibTrans" presStyleCnt="0"/>
      <dgm:spPr/>
    </dgm:pt>
    <dgm:pt modelId="{F9329678-7B3B-4434-9D2C-4DFEC4F13F73}" type="pres">
      <dgm:prSet presAssocID="{843C4540-29DA-4E09-862A-AB0757BA5FEB}" presName="compNode" presStyleCnt="0"/>
      <dgm:spPr/>
    </dgm:pt>
    <dgm:pt modelId="{095C0542-92DD-4BC5-9509-52780D6C3370}" type="pres">
      <dgm:prSet presAssocID="{843C4540-29DA-4E09-862A-AB0757BA5FEB}" presName="bgRect" presStyleLbl="bgShp" presStyleIdx="1" presStyleCnt="7"/>
      <dgm:spPr>
        <a:solidFill>
          <a:srgbClr val="FF9300"/>
        </a:solidFill>
      </dgm:spPr>
    </dgm:pt>
    <dgm:pt modelId="{3B335729-011A-431C-8152-8D7BDDE1368F}" type="pres">
      <dgm:prSet presAssocID="{843C4540-29DA-4E09-862A-AB0757BA5FEB}" presName="iconRect" presStyleLbl="node1" presStyleIdx="1" presStyleCnt="7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dozer"/>
        </a:ext>
      </dgm:extLst>
    </dgm:pt>
    <dgm:pt modelId="{EC4FEEE7-19F8-43B4-A163-85FB0E5AE9C3}" type="pres">
      <dgm:prSet presAssocID="{843C4540-29DA-4E09-862A-AB0757BA5FEB}" presName="spaceRect" presStyleCnt="0"/>
      <dgm:spPr/>
    </dgm:pt>
    <dgm:pt modelId="{F5C1A934-9960-4A74-B436-A6A8ACA8C9B7}" type="pres">
      <dgm:prSet presAssocID="{843C4540-29DA-4E09-862A-AB0757BA5FEB}" presName="parTx" presStyleLbl="revTx" presStyleIdx="1" presStyleCnt="13">
        <dgm:presLayoutVars>
          <dgm:chMax val="0"/>
          <dgm:chPref val="0"/>
        </dgm:presLayoutVars>
      </dgm:prSet>
      <dgm:spPr/>
    </dgm:pt>
    <dgm:pt modelId="{716251B0-4371-4F36-ABB9-E445BCDED52F}" type="pres">
      <dgm:prSet presAssocID="{843C4540-29DA-4E09-862A-AB0757BA5FEB}" presName="desTx" presStyleLbl="revTx" presStyleIdx="2" presStyleCnt="13">
        <dgm:presLayoutVars/>
      </dgm:prSet>
      <dgm:spPr/>
    </dgm:pt>
    <dgm:pt modelId="{59FA7D7F-EEE4-4560-BE37-B17663C0B08C}" type="pres">
      <dgm:prSet presAssocID="{B9C613EC-F637-455C-903B-DC85F0E7978F}" presName="sibTrans" presStyleCnt="0"/>
      <dgm:spPr/>
    </dgm:pt>
    <dgm:pt modelId="{F228A543-35CD-443D-BF91-B146E60B7967}" type="pres">
      <dgm:prSet presAssocID="{28259CB8-4929-432E-935E-D0F3360BD77C}" presName="compNode" presStyleCnt="0"/>
      <dgm:spPr/>
    </dgm:pt>
    <dgm:pt modelId="{F953672D-D155-4EE6-8BDB-924E4995A011}" type="pres">
      <dgm:prSet presAssocID="{28259CB8-4929-432E-935E-D0F3360BD77C}" presName="bgRect" presStyleLbl="bgShp" presStyleIdx="2" presStyleCnt="7"/>
      <dgm:spPr>
        <a:solidFill>
          <a:srgbClr val="73FDD6"/>
        </a:solidFill>
      </dgm:spPr>
    </dgm:pt>
    <dgm:pt modelId="{443CDBF9-3722-4921-B63E-B62AFB56D49D}" type="pres">
      <dgm:prSet presAssocID="{28259CB8-4929-432E-935E-D0F3360BD77C}" presName="iconRect" presStyleLbl="node1" presStyleIdx="2" presStyleCnt="7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9CD485A4-122D-40EF-9ED7-FBC9A7DBC4C7}" type="pres">
      <dgm:prSet presAssocID="{28259CB8-4929-432E-935E-D0F3360BD77C}" presName="spaceRect" presStyleCnt="0"/>
      <dgm:spPr/>
    </dgm:pt>
    <dgm:pt modelId="{CF99477A-C69D-49F8-ACC9-79BD61067281}" type="pres">
      <dgm:prSet presAssocID="{28259CB8-4929-432E-935E-D0F3360BD77C}" presName="parTx" presStyleLbl="revTx" presStyleIdx="3" presStyleCnt="13">
        <dgm:presLayoutVars>
          <dgm:chMax val="0"/>
          <dgm:chPref val="0"/>
        </dgm:presLayoutVars>
      </dgm:prSet>
      <dgm:spPr/>
    </dgm:pt>
    <dgm:pt modelId="{3A6A5D92-C9A1-40A4-AFB5-9F9A669DAC59}" type="pres">
      <dgm:prSet presAssocID="{28259CB8-4929-432E-935E-D0F3360BD77C}" presName="desTx" presStyleLbl="revTx" presStyleIdx="4" presStyleCnt="13">
        <dgm:presLayoutVars/>
      </dgm:prSet>
      <dgm:spPr/>
    </dgm:pt>
    <dgm:pt modelId="{089C853F-D927-44C9-B21C-1932980F9378}" type="pres">
      <dgm:prSet presAssocID="{F8B8843E-E2F5-4F06-BE1E-03E0CD688186}" presName="sibTrans" presStyleCnt="0"/>
      <dgm:spPr/>
    </dgm:pt>
    <dgm:pt modelId="{E95EC232-6F65-4F97-AFED-6CB7934673DD}" type="pres">
      <dgm:prSet presAssocID="{76AD9535-5EE8-4EE4-A145-12F06AE85EF0}" presName="compNode" presStyleCnt="0"/>
      <dgm:spPr/>
    </dgm:pt>
    <dgm:pt modelId="{D923CF5D-10D5-4AB1-8BC8-5DF88C016AEA}" type="pres">
      <dgm:prSet presAssocID="{76AD9535-5EE8-4EE4-A145-12F06AE85EF0}" presName="bgRect" presStyleLbl="bgShp" presStyleIdx="3" presStyleCnt="7"/>
      <dgm:spPr>
        <a:solidFill>
          <a:srgbClr val="9437FF"/>
        </a:solidFill>
      </dgm:spPr>
    </dgm:pt>
    <dgm:pt modelId="{F97D042F-4570-4EC9-AD0D-878363A2ADBA}" type="pres">
      <dgm:prSet presAssocID="{76AD9535-5EE8-4EE4-A145-12F06AE85EF0}" presName="iconRect" presStyleLbl="node1" presStyleIdx="3" presStyleCnt="7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C228D14E-4DBB-4BD0-8DF3-72E8E0A5B046}" type="pres">
      <dgm:prSet presAssocID="{76AD9535-5EE8-4EE4-A145-12F06AE85EF0}" presName="spaceRect" presStyleCnt="0"/>
      <dgm:spPr/>
    </dgm:pt>
    <dgm:pt modelId="{46992141-E62C-4A37-98B2-5041C82FBFAE}" type="pres">
      <dgm:prSet presAssocID="{76AD9535-5EE8-4EE4-A145-12F06AE85EF0}" presName="parTx" presStyleLbl="revTx" presStyleIdx="5" presStyleCnt="13">
        <dgm:presLayoutVars>
          <dgm:chMax val="0"/>
          <dgm:chPref val="0"/>
        </dgm:presLayoutVars>
      </dgm:prSet>
      <dgm:spPr/>
    </dgm:pt>
    <dgm:pt modelId="{67525F8E-81AF-468D-A867-211C9524CA31}" type="pres">
      <dgm:prSet presAssocID="{76AD9535-5EE8-4EE4-A145-12F06AE85EF0}" presName="desTx" presStyleLbl="revTx" presStyleIdx="6" presStyleCnt="13">
        <dgm:presLayoutVars/>
      </dgm:prSet>
      <dgm:spPr/>
    </dgm:pt>
    <dgm:pt modelId="{43C2B5ED-145E-4951-A4E9-390C2FD15D62}" type="pres">
      <dgm:prSet presAssocID="{433981C2-4875-4908-AB20-5BD2C4B0918C}" presName="sibTrans" presStyleCnt="0"/>
      <dgm:spPr/>
    </dgm:pt>
    <dgm:pt modelId="{A26BCBA5-912E-44BC-AA42-7594AF841216}" type="pres">
      <dgm:prSet presAssocID="{7947B8CE-E5BB-430B-9682-28605F4C76EF}" presName="compNode" presStyleCnt="0"/>
      <dgm:spPr/>
    </dgm:pt>
    <dgm:pt modelId="{314AD686-FF3D-412A-B0C6-97055C0E417C}" type="pres">
      <dgm:prSet presAssocID="{7947B8CE-E5BB-430B-9682-28605F4C76EF}" presName="bgRect" presStyleLbl="bgShp" presStyleIdx="4" presStyleCnt="7"/>
      <dgm:spPr>
        <a:solidFill>
          <a:srgbClr val="FF9300"/>
        </a:solidFill>
      </dgm:spPr>
    </dgm:pt>
    <dgm:pt modelId="{446CA643-A9C3-46FA-A7FD-4E0C861CED15}" type="pres">
      <dgm:prSet presAssocID="{7947B8CE-E5BB-430B-9682-28605F4C76EF}" presName="iconRect" presStyleLbl="node1" presStyleIdx="4" presStyleCnt="7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1CD6337-55EF-4E14-852A-E82ECC03A567}" type="pres">
      <dgm:prSet presAssocID="{7947B8CE-E5BB-430B-9682-28605F4C76EF}" presName="spaceRect" presStyleCnt="0"/>
      <dgm:spPr/>
    </dgm:pt>
    <dgm:pt modelId="{C02B18B3-3B8E-4D8D-B5BD-C369002102BB}" type="pres">
      <dgm:prSet presAssocID="{7947B8CE-E5BB-430B-9682-28605F4C76EF}" presName="parTx" presStyleLbl="revTx" presStyleIdx="7" presStyleCnt="13">
        <dgm:presLayoutVars>
          <dgm:chMax val="0"/>
          <dgm:chPref val="0"/>
        </dgm:presLayoutVars>
      </dgm:prSet>
      <dgm:spPr/>
    </dgm:pt>
    <dgm:pt modelId="{9F0D19E4-A7FB-4C93-8D55-3323A6E6C6E4}" type="pres">
      <dgm:prSet presAssocID="{7947B8CE-E5BB-430B-9682-28605F4C76EF}" presName="desTx" presStyleLbl="revTx" presStyleIdx="8" presStyleCnt="13">
        <dgm:presLayoutVars/>
      </dgm:prSet>
      <dgm:spPr/>
    </dgm:pt>
    <dgm:pt modelId="{403A9FF4-708A-4350-B910-FDDACDF26AA3}" type="pres">
      <dgm:prSet presAssocID="{AAAD334F-26F2-4B14-AEBA-218B2CDF08E7}" presName="sibTrans" presStyleCnt="0"/>
      <dgm:spPr/>
    </dgm:pt>
    <dgm:pt modelId="{197A31B7-1384-4060-BBDE-310D6D24D318}" type="pres">
      <dgm:prSet presAssocID="{C0925042-1EC7-4C73-8EB7-6E095A48A283}" presName="compNode" presStyleCnt="0"/>
      <dgm:spPr/>
    </dgm:pt>
    <dgm:pt modelId="{6E20CFAD-C4B5-41D4-A338-E53973F096CE}" type="pres">
      <dgm:prSet presAssocID="{C0925042-1EC7-4C73-8EB7-6E095A48A283}" presName="bgRect" presStyleLbl="bgShp" presStyleIdx="5" presStyleCnt="7"/>
      <dgm:spPr>
        <a:solidFill>
          <a:srgbClr val="73FDD6"/>
        </a:solidFill>
      </dgm:spPr>
    </dgm:pt>
    <dgm:pt modelId="{CA6EA7C1-CA6A-4ED3-8A20-FB8B207522C8}" type="pres">
      <dgm:prSet presAssocID="{C0925042-1EC7-4C73-8EB7-6E095A48A283}" presName="iconRect" presStyleLbl="node1" presStyleIdx="5" presStyleCnt="7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No Fill"/>
        </a:ext>
      </dgm:extLst>
    </dgm:pt>
    <dgm:pt modelId="{0636960A-8BDC-4135-89A6-2066CF482183}" type="pres">
      <dgm:prSet presAssocID="{C0925042-1EC7-4C73-8EB7-6E095A48A283}" presName="spaceRect" presStyleCnt="0"/>
      <dgm:spPr/>
    </dgm:pt>
    <dgm:pt modelId="{B61F8F7E-9589-467D-8299-B3E61D555E2C}" type="pres">
      <dgm:prSet presAssocID="{C0925042-1EC7-4C73-8EB7-6E095A48A283}" presName="parTx" presStyleLbl="revTx" presStyleIdx="9" presStyleCnt="13">
        <dgm:presLayoutVars>
          <dgm:chMax val="0"/>
          <dgm:chPref val="0"/>
        </dgm:presLayoutVars>
      </dgm:prSet>
      <dgm:spPr/>
    </dgm:pt>
    <dgm:pt modelId="{B677D117-7B93-4661-9CD6-801ED8959A85}" type="pres">
      <dgm:prSet presAssocID="{C0925042-1EC7-4C73-8EB7-6E095A48A283}" presName="desTx" presStyleLbl="revTx" presStyleIdx="10" presStyleCnt="13">
        <dgm:presLayoutVars/>
      </dgm:prSet>
      <dgm:spPr/>
    </dgm:pt>
    <dgm:pt modelId="{224F77F5-D780-42C3-85E4-7850E0D87E5A}" type="pres">
      <dgm:prSet presAssocID="{BE34494E-69EF-4929-AC6B-D90B7BD9EF66}" presName="sibTrans" presStyleCnt="0"/>
      <dgm:spPr/>
    </dgm:pt>
    <dgm:pt modelId="{C11EF73D-0609-4ED3-8653-F5587883A872}" type="pres">
      <dgm:prSet presAssocID="{30722723-29CC-475D-B672-37C81A0785E3}" presName="compNode" presStyleCnt="0"/>
      <dgm:spPr/>
    </dgm:pt>
    <dgm:pt modelId="{8BD3F3D0-0D37-4AAE-B3C0-BDEC503C3176}" type="pres">
      <dgm:prSet presAssocID="{30722723-29CC-475D-B672-37C81A0785E3}" presName="bgRect" presStyleLbl="bgShp" presStyleIdx="6" presStyleCnt="7"/>
      <dgm:spPr>
        <a:solidFill>
          <a:srgbClr val="9437FF"/>
        </a:solidFill>
      </dgm:spPr>
    </dgm:pt>
    <dgm:pt modelId="{7E0C650C-288B-4201-BE37-AB1A51491ED5}" type="pres">
      <dgm:prSet presAssocID="{30722723-29CC-475D-B672-37C81A0785E3}" presName="iconRect" presStyleLbl="node1" presStyleIdx="6" presStyleCnt="7"/>
      <dgm:spPr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92FC0B93-56E9-41E0-88E7-06BCDD960358}" type="pres">
      <dgm:prSet presAssocID="{30722723-29CC-475D-B672-37C81A0785E3}" presName="spaceRect" presStyleCnt="0"/>
      <dgm:spPr/>
    </dgm:pt>
    <dgm:pt modelId="{00EC6736-84C7-4983-83C4-23236CF3E532}" type="pres">
      <dgm:prSet presAssocID="{30722723-29CC-475D-B672-37C81A0785E3}" presName="parTx" presStyleLbl="revTx" presStyleIdx="11" presStyleCnt="13">
        <dgm:presLayoutVars>
          <dgm:chMax val="0"/>
          <dgm:chPref val="0"/>
        </dgm:presLayoutVars>
      </dgm:prSet>
      <dgm:spPr/>
    </dgm:pt>
    <dgm:pt modelId="{C6B392BC-1E5B-450D-AB4B-C08D338D4E8F}" type="pres">
      <dgm:prSet presAssocID="{30722723-29CC-475D-B672-37C81A0785E3}" presName="desTx" presStyleLbl="revTx" presStyleIdx="12" presStyleCnt="13">
        <dgm:presLayoutVars/>
      </dgm:prSet>
      <dgm:spPr/>
    </dgm:pt>
  </dgm:ptLst>
  <dgm:cxnLst>
    <dgm:cxn modelId="{D2F33707-FCC0-4AA9-A62C-9EB14E662325}" srcId="{C0925042-1EC7-4C73-8EB7-6E095A48A283}" destId="{54BB5A95-B058-46EC-A850-FD3A9F4C64E7}" srcOrd="0" destOrd="0" parTransId="{6983E70A-1B0C-4E81-977A-C298ABA21E3F}" sibTransId="{ECA7B573-FFF4-4E7C-99CF-501FE05A054E}"/>
    <dgm:cxn modelId="{69B4410C-7D4F-4DDD-A45A-E7D0B79825BC}" type="presOf" srcId="{EE23CF72-A019-4F26-B8B5-0D97ACAD1B4F}" destId="{3A6A5D92-C9A1-40A4-AFB5-9F9A669DAC59}" srcOrd="0" destOrd="0" presId="urn:microsoft.com/office/officeart/2018/2/layout/IconVerticalSolidList"/>
    <dgm:cxn modelId="{2A46D50C-7D4C-4165-A1DC-DDF20A6DF6EC}" srcId="{28259CB8-4929-432E-935E-D0F3360BD77C}" destId="{EE23CF72-A019-4F26-B8B5-0D97ACAD1B4F}" srcOrd="0" destOrd="0" parTransId="{9967AB83-E348-4EBC-A560-8410C018F118}" sibTransId="{37C53020-9F53-4AAC-8446-8BDD7D9740C4}"/>
    <dgm:cxn modelId="{EBAE5215-C363-4FE0-8953-41AE2943553D}" type="presOf" srcId="{AA5ABA98-2F49-4925-8CF3-6620577F92DD}" destId="{67525F8E-81AF-468D-A867-211C9524CA31}" srcOrd="0" destOrd="0" presId="urn:microsoft.com/office/officeart/2018/2/layout/IconVerticalSolidList"/>
    <dgm:cxn modelId="{71BEF51C-BB92-485B-8F04-5DD7211ED200}" srcId="{DFE807B2-052C-4203-8945-E94EAD9426BD}" destId="{76AD9535-5EE8-4EE4-A145-12F06AE85EF0}" srcOrd="3" destOrd="0" parTransId="{028A7CF9-452C-422A-B055-3BED01A6EB0A}" sibTransId="{433981C2-4875-4908-AB20-5BD2C4B0918C}"/>
    <dgm:cxn modelId="{5857361F-3B70-4DE8-9E4A-B6EA61132B29}" type="presOf" srcId="{15846141-5751-455A-9A51-B400BBCE1F25}" destId="{716251B0-4371-4F36-ABB9-E445BCDED52F}" srcOrd="0" destOrd="0" presId="urn:microsoft.com/office/officeart/2018/2/layout/IconVerticalSolidList"/>
    <dgm:cxn modelId="{CA40EF21-31C3-4975-B926-EBA5DA23F433}" type="presOf" srcId="{BEC8611A-6FD5-4FC6-AF75-563803C177C8}" destId="{9F0D19E4-A7FB-4C93-8D55-3323A6E6C6E4}" srcOrd="0" destOrd="0" presId="urn:microsoft.com/office/officeart/2018/2/layout/IconVerticalSolidList"/>
    <dgm:cxn modelId="{E2FC0B2E-C24C-45EB-93C9-14CC31442861}" type="presOf" srcId="{15A4B39A-8477-4B6E-B868-C3110E98238C}" destId="{C6B392BC-1E5B-450D-AB4B-C08D338D4E8F}" srcOrd="0" destOrd="0" presId="urn:microsoft.com/office/officeart/2018/2/layout/IconVerticalSolidList"/>
    <dgm:cxn modelId="{A2E15937-1272-4DAC-B0BD-6E21B691F50F}" type="presOf" srcId="{C0925042-1EC7-4C73-8EB7-6E095A48A283}" destId="{B61F8F7E-9589-467D-8299-B3E61D555E2C}" srcOrd="0" destOrd="0" presId="urn:microsoft.com/office/officeart/2018/2/layout/IconVerticalSolidList"/>
    <dgm:cxn modelId="{9F7E8B43-25A2-41A6-BD5A-5BD63CD3E17F}" type="presOf" srcId="{30722723-29CC-475D-B672-37C81A0785E3}" destId="{00EC6736-84C7-4983-83C4-23236CF3E532}" srcOrd="0" destOrd="0" presId="urn:microsoft.com/office/officeart/2018/2/layout/IconVerticalSolidList"/>
    <dgm:cxn modelId="{C3658657-D212-4BFD-A44E-5DC1EEA0411F}" type="presOf" srcId="{76AD9535-5EE8-4EE4-A145-12F06AE85EF0}" destId="{46992141-E62C-4A37-98B2-5041C82FBFAE}" srcOrd="0" destOrd="0" presId="urn:microsoft.com/office/officeart/2018/2/layout/IconVerticalSolidList"/>
    <dgm:cxn modelId="{17C0F25E-3FFB-4804-B07C-4FA41187A391}" srcId="{DFE807B2-052C-4203-8945-E94EAD9426BD}" destId="{30722723-29CC-475D-B672-37C81A0785E3}" srcOrd="6" destOrd="0" parTransId="{8D8C452D-FF61-4300-A9E4-FEF99635A3A4}" sibTransId="{4917DCCB-C75A-4674-91D9-0B85E2726782}"/>
    <dgm:cxn modelId="{53019C72-AD73-46A1-9DCB-82C636F42752}" srcId="{76AD9535-5EE8-4EE4-A145-12F06AE85EF0}" destId="{AA5ABA98-2F49-4925-8CF3-6620577F92DD}" srcOrd="0" destOrd="0" parTransId="{2683608D-9F8C-42C9-B8A0-D6B63728E501}" sibTransId="{07CCB36C-41BD-4126-9E9C-4DDC3D7D7135}"/>
    <dgm:cxn modelId="{688AD276-27EB-4357-92D5-3AAE3E3D38D1}" srcId="{843C4540-29DA-4E09-862A-AB0757BA5FEB}" destId="{15846141-5751-455A-9A51-B400BBCE1F25}" srcOrd="0" destOrd="0" parTransId="{1999C2DB-F251-44E1-AFE0-EF6AA33EA26E}" sibTransId="{E169684C-4A77-487A-9C97-6C7D1CF7A568}"/>
    <dgm:cxn modelId="{782FFE79-F207-4E4F-9730-20652A5397F2}" type="presOf" srcId="{28259CB8-4929-432E-935E-D0F3360BD77C}" destId="{CF99477A-C69D-49F8-ACC9-79BD61067281}" srcOrd="0" destOrd="0" presId="urn:microsoft.com/office/officeart/2018/2/layout/IconVerticalSolidList"/>
    <dgm:cxn modelId="{030B7F7F-0A4E-44A0-9411-56AE270F002C}" type="presOf" srcId="{54BB5A95-B058-46EC-A850-FD3A9F4C64E7}" destId="{B677D117-7B93-4661-9CD6-801ED8959A85}" srcOrd="0" destOrd="0" presId="urn:microsoft.com/office/officeart/2018/2/layout/IconVerticalSolidList"/>
    <dgm:cxn modelId="{5ED07784-F120-42B0-A268-FEE556DD6BD4}" srcId="{DFE807B2-052C-4203-8945-E94EAD9426BD}" destId="{28259CB8-4929-432E-935E-D0F3360BD77C}" srcOrd="2" destOrd="0" parTransId="{1EEB6B81-4FA9-43F2-A1C9-7A23B5CEB501}" sibTransId="{F8B8843E-E2F5-4F06-BE1E-03E0CD688186}"/>
    <dgm:cxn modelId="{4001619C-9C93-4D87-8AAE-2F4683085E4B}" srcId="{DFE807B2-052C-4203-8945-E94EAD9426BD}" destId="{C0925042-1EC7-4C73-8EB7-6E095A48A283}" srcOrd="5" destOrd="0" parTransId="{A3C719C6-0CF2-41FE-9188-D6E0228FD7A5}" sibTransId="{BE34494E-69EF-4929-AC6B-D90B7BD9EF66}"/>
    <dgm:cxn modelId="{65AAACAB-9CEA-4AAD-9C3C-6BF8670757BA}" srcId="{30722723-29CC-475D-B672-37C81A0785E3}" destId="{15A4B39A-8477-4B6E-B868-C3110E98238C}" srcOrd="0" destOrd="0" parTransId="{8D8D3AE7-7193-466C-AAB2-2E07401C4AA3}" sibTransId="{E4E6B099-1BA0-4094-8E78-005CBFCAE6B7}"/>
    <dgm:cxn modelId="{E57298B1-A0AC-4B1B-97B5-F6A53BC87FB1}" type="presOf" srcId="{7947B8CE-E5BB-430B-9682-28605F4C76EF}" destId="{C02B18B3-3B8E-4D8D-B5BD-C369002102BB}" srcOrd="0" destOrd="0" presId="urn:microsoft.com/office/officeart/2018/2/layout/IconVerticalSolidList"/>
    <dgm:cxn modelId="{C62B51C5-405E-47E5-8E1A-E1E567193C0E}" srcId="{DFE807B2-052C-4203-8945-E94EAD9426BD}" destId="{7514B7AF-1FA2-4F0B-A291-C84CDEAA51D2}" srcOrd="0" destOrd="0" parTransId="{7A59E0DB-6A09-49E6-BD52-BB8D75683162}" sibTransId="{1EF0B3F5-74DD-46F8-B6F9-C7A83EE39B66}"/>
    <dgm:cxn modelId="{1B9C57C8-D486-468A-A582-D410FEBD505B}" type="presOf" srcId="{DFE807B2-052C-4203-8945-E94EAD9426BD}" destId="{0A5D765D-1F21-48C7-A435-FA49B02E0CF7}" srcOrd="0" destOrd="0" presId="urn:microsoft.com/office/officeart/2018/2/layout/IconVerticalSolidList"/>
    <dgm:cxn modelId="{5E5ABACA-8D53-4ADB-A61C-E05F3660D691}" srcId="{DFE807B2-052C-4203-8945-E94EAD9426BD}" destId="{843C4540-29DA-4E09-862A-AB0757BA5FEB}" srcOrd="1" destOrd="0" parTransId="{4889C8DE-05A0-4C97-A5EC-F08AA9267F12}" sibTransId="{B9C613EC-F637-455C-903B-DC85F0E7978F}"/>
    <dgm:cxn modelId="{594C96D0-2B37-4E11-8019-21C86E0EE574}" srcId="{DFE807B2-052C-4203-8945-E94EAD9426BD}" destId="{7947B8CE-E5BB-430B-9682-28605F4C76EF}" srcOrd="4" destOrd="0" parTransId="{31BC7973-3CF2-4CEC-B3AF-32E7B34ECAEF}" sibTransId="{AAAD334F-26F2-4B14-AEBA-218B2CDF08E7}"/>
    <dgm:cxn modelId="{4C14CBD0-7AED-4965-9127-574DCB723270}" type="presOf" srcId="{843C4540-29DA-4E09-862A-AB0757BA5FEB}" destId="{F5C1A934-9960-4A74-B436-A6A8ACA8C9B7}" srcOrd="0" destOrd="0" presId="urn:microsoft.com/office/officeart/2018/2/layout/IconVerticalSolidList"/>
    <dgm:cxn modelId="{3C7605D2-21E9-4197-8E6E-88BCA974DB1E}" type="presOf" srcId="{7514B7AF-1FA2-4F0B-A291-C84CDEAA51D2}" destId="{5FE81267-A9AB-4733-897D-E69C9BBC9EC0}" srcOrd="0" destOrd="0" presId="urn:microsoft.com/office/officeart/2018/2/layout/IconVerticalSolidList"/>
    <dgm:cxn modelId="{2FB1E4E0-5328-4242-9408-7564AD59134A}" srcId="{7947B8CE-E5BB-430B-9682-28605F4C76EF}" destId="{BEC8611A-6FD5-4FC6-AF75-563803C177C8}" srcOrd="0" destOrd="0" parTransId="{110BD70F-7FD3-431B-80E8-30B2262FF0BD}" sibTransId="{FB3C16C5-70BB-4E37-9958-691BA812C813}"/>
    <dgm:cxn modelId="{52CCB51A-D021-439F-A64B-E685CFC5ABDF}" type="presParOf" srcId="{0A5D765D-1F21-48C7-A435-FA49B02E0CF7}" destId="{9438D2A5-BD10-448D-821D-0D66F6BAB171}" srcOrd="0" destOrd="0" presId="urn:microsoft.com/office/officeart/2018/2/layout/IconVerticalSolidList"/>
    <dgm:cxn modelId="{C504E3AF-5E72-4C66-996C-3AD73D677FED}" type="presParOf" srcId="{9438D2A5-BD10-448D-821D-0D66F6BAB171}" destId="{10540832-A7A2-4ABF-8F55-C27E560BFE32}" srcOrd="0" destOrd="0" presId="urn:microsoft.com/office/officeart/2018/2/layout/IconVerticalSolidList"/>
    <dgm:cxn modelId="{0F35386B-F954-41AC-A109-D5F544F01EC4}" type="presParOf" srcId="{9438D2A5-BD10-448D-821D-0D66F6BAB171}" destId="{2BEB8C0B-6ED0-4439-A8AB-91FB26EBB8D9}" srcOrd="1" destOrd="0" presId="urn:microsoft.com/office/officeart/2018/2/layout/IconVerticalSolidList"/>
    <dgm:cxn modelId="{8E6F6463-9DA0-46FE-BE52-46E533598946}" type="presParOf" srcId="{9438D2A5-BD10-448D-821D-0D66F6BAB171}" destId="{0172D533-73C9-47D5-85AC-DD432A48C28E}" srcOrd="2" destOrd="0" presId="urn:microsoft.com/office/officeart/2018/2/layout/IconVerticalSolidList"/>
    <dgm:cxn modelId="{9240E135-4C73-4CF5-A960-5DEC6592BE2F}" type="presParOf" srcId="{9438D2A5-BD10-448D-821D-0D66F6BAB171}" destId="{5FE81267-A9AB-4733-897D-E69C9BBC9EC0}" srcOrd="3" destOrd="0" presId="urn:microsoft.com/office/officeart/2018/2/layout/IconVerticalSolidList"/>
    <dgm:cxn modelId="{580894E0-5320-40E3-A81B-B6199B1011B8}" type="presParOf" srcId="{0A5D765D-1F21-48C7-A435-FA49B02E0CF7}" destId="{AF8BCF10-16F4-497F-83AC-DC254EFE2E5C}" srcOrd="1" destOrd="0" presId="urn:microsoft.com/office/officeart/2018/2/layout/IconVerticalSolidList"/>
    <dgm:cxn modelId="{8856BF19-DB33-4405-8257-FDA1702D6586}" type="presParOf" srcId="{0A5D765D-1F21-48C7-A435-FA49B02E0CF7}" destId="{F9329678-7B3B-4434-9D2C-4DFEC4F13F73}" srcOrd="2" destOrd="0" presId="urn:microsoft.com/office/officeart/2018/2/layout/IconVerticalSolidList"/>
    <dgm:cxn modelId="{68D8453B-E3E0-490A-AF82-EC39FE62864A}" type="presParOf" srcId="{F9329678-7B3B-4434-9D2C-4DFEC4F13F73}" destId="{095C0542-92DD-4BC5-9509-52780D6C3370}" srcOrd="0" destOrd="0" presId="urn:microsoft.com/office/officeart/2018/2/layout/IconVerticalSolidList"/>
    <dgm:cxn modelId="{3A94DA5D-2259-4559-A782-F81C3DFE6112}" type="presParOf" srcId="{F9329678-7B3B-4434-9D2C-4DFEC4F13F73}" destId="{3B335729-011A-431C-8152-8D7BDDE1368F}" srcOrd="1" destOrd="0" presId="urn:microsoft.com/office/officeart/2018/2/layout/IconVerticalSolidList"/>
    <dgm:cxn modelId="{CBB6389F-9A21-4188-9FC5-19DF4858B288}" type="presParOf" srcId="{F9329678-7B3B-4434-9D2C-4DFEC4F13F73}" destId="{EC4FEEE7-19F8-43B4-A163-85FB0E5AE9C3}" srcOrd="2" destOrd="0" presId="urn:microsoft.com/office/officeart/2018/2/layout/IconVerticalSolidList"/>
    <dgm:cxn modelId="{2B3992B3-6DE6-4725-A7D2-392B83A48D70}" type="presParOf" srcId="{F9329678-7B3B-4434-9D2C-4DFEC4F13F73}" destId="{F5C1A934-9960-4A74-B436-A6A8ACA8C9B7}" srcOrd="3" destOrd="0" presId="urn:microsoft.com/office/officeart/2018/2/layout/IconVerticalSolidList"/>
    <dgm:cxn modelId="{8E87366F-E0BC-42BD-9DB4-9321CFF31771}" type="presParOf" srcId="{F9329678-7B3B-4434-9D2C-4DFEC4F13F73}" destId="{716251B0-4371-4F36-ABB9-E445BCDED52F}" srcOrd="4" destOrd="0" presId="urn:microsoft.com/office/officeart/2018/2/layout/IconVerticalSolidList"/>
    <dgm:cxn modelId="{478DE8C0-042C-4295-AF38-F3A0535ED986}" type="presParOf" srcId="{0A5D765D-1F21-48C7-A435-FA49B02E0CF7}" destId="{59FA7D7F-EEE4-4560-BE37-B17663C0B08C}" srcOrd="3" destOrd="0" presId="urn:microsoft.com/office/officeart/2018/2/layout/IconVerticalSolidList"/>
    <dgm:cxn modelId="{46889D70-698B-4E01-BE06-3FA0B1161938}" type="presParOf" srcId="{0A5D765D-1F21-48C7-A435-FA49B02E0CF7}" destId="{F228A543-35CD-443D-BF91-B146E60B7967}" srcOrd="4" destOrd="0" presId="urn:microsoft.com/office/officeart/2018/2/layout/IconVerticalSolidList"/>
    <dgm:cxn modelId="{381B4B7E-3241-4B79-8CFA-7E9D97D92A6E}" type="presParOf" srcId="{F228A543-35CD-443D-BF91-B146E60B7967}" destId="{F953672D-D155-4EE6-8BDB-924E4995A011}" srcOrd="0" destOrd="0" presId="urn:microsoft.com/office/officeart/2018/2/layout/IconVerticalSolidList"/>
    <dgm:cxn modelId="{6684402C-CF07-4F4B-ABDB-D220481A97F2}" type="presParOf" srcId="{F228A543-35CD-443D-BF91-B146E60B7967}" destId="{443CDBF9-3722-4921-B63E-B62AFB56D49D}" srcOrd="1" destOrd="0" presId="urn:microsoft.com/office/officeart/2018/2/layout/IconVerticalSolidList"/>
    <dgm:cxn modelId="{BF014FCC-1079-404B-A780-24C487C2EEEC}" type="presParOf" srcId="{F228A543-35CD-443D-BF91-B146E60B7967}" destId="{9CD485A4-122D-40EF-9ED7-FBC9A7DBC4C7}" srcOrd="2" destOrd="0" presId="urn:microsoft.com/office/officeart/2018/2/layout/IconVerticalSolidList"/>
    <dgm:cxn modelId="{E3E2632C-6D84-43D3-98F3-1D7D9885804B}" type="presParOf" srcId="{F228A543-35CD-443D-BF91-B146E60B7967}" destId="{CF99477A-C69D-49F8-ACC9-79BD61067281}" srcOrd="3" destOrd="0" presId="urn:microsoft.com/office/officeart/2018/2/layout/IconVerticalSolidList"/>
    <dgm:cxn modelId="{182EB346-D471-4905-B963-A7631D712B16}" type="presParOf" srcId="{F228A543-35CD-443D-BF91-B146E60B7967}" destId="{3A6A5D92-C9A1-40A4-AFB5-9F9A669DAC59}" srcOrd="4" destOrd="0" presId="urn:microsoft.com/office/officeart/2018/2/layout/IconVerticalSolidList"/>
    <dgm:cxn modelId="{7EF121F1-6933-4A48-9C20-1EBCA44112CF}" type="presParOf" srcId="{0A5D765D-1F21-48C7-A435-FA49B02E0CF7}" destId="{089C853F-D927-44C9-B21C-1932980F9378}" srcOrd="5" destOrd="0" presId="urn:microsoft.com/office/officeart/2018/2/layout/IconVerticalSolidList"/>
    <dgm:cxn modelId="{6928A054-9F68-4075-9562-8F08067DDB86}" type="presParOf" srcId="{0A5D765D-1F21-48C7-A435-FA49B02E0CF7}" destId="{E95EC232-6F65-4F97-AFED-6CB7934673DD}" srcOrd="6" destOrd="0" presId="urn:microsoft.com/office/officeart/2018/2/layout/IconVerticalSolidList"/>
    <dgm:cxn modelId="{D220E329-BD69-49A3-AB6C-E3A7C72C4A6D}" type="presParOf" srcId="{E95EC232-6F65-4F97-AFED-6CB7934673DD}" destId="{D923CF5D-10D5-4AB1-8BC8-5DF88C016AEA}" srcOrd="0" destOrd="0" presId="urn:microsoft.com/office/officeart/2018/2/layout/IconVerticalSolidList"/>
    <dgm:cxn modelId="{8D3E6D06-5A40-4DA2-BBE1-231EE6F2B5B9}" type="presParOf" srcId="{E95EC232-6F65-4F97-AFED-6CB7934673DD}" destId="{F97D042F-4570-4EC9-AD0D-878363A2ADBA}" srcOrd="1" destOrd="0" presId="urn:microsoft.com/office/officeart/2018/2/layout/IconVerticalSolidList"/>
    <dgm:cxn modelId="{2086ACC2-F89A-4293-AA55-2445A9482858}" type="presParOf" srcId="{E95EC232-6F65-4F97-AFED-6CB7934673DD}" destId="{C228D14E-4DBB-4BD0-8DF3-72E8E0A5B046}" srcOrd="2" destOrd="0" presId="urn:microsoft.com/office/officeart/2018/2/layout/IconVerticalSolidList"/>
    <dgm:cxn modelId="{7F06A89D-ED59-4C15-AF73-65837BABE683}" type="presParOf" srcId="{E95EC232-6F65-4F97-AFED-6CB7934673DD}" destId="{46992141-E62C-4A37-98B2-5041C82FBFAE}" srcOrd="3" destOrd="0" presId="urn:microsoft.com/office/officeart/2018/2/layout/IconVerticalSolidList"/>
    <dgm:cxn modelId="{7B6627F8-77D0-4061-A4BB-90D62A3BF618}" type="presParOf" srcId="{E95EC232-6F65-4F97-AFED-6CB7934673DD}" destId="{67525F8E-81AF-468D-A867-211C9524CA31}" srcOrd="4" destOrd="0" presId="urn:microsoft.com/office/officeart/2018/2/layout/IconVerticalSolidList"/>
    <dgm:cxn modelId="{1A82BF55-4229-48C1-A1F9-850DF6D9C6F1}" type="presParOf" srcId="{0A5D765D-1F21-48C7-A435-FA49B02E0CF7}" destId="{43C2B5ED-145E-4951-A4E9-390C2FD15D62}" srcOrd="7" destOrd="0" presId="urn:microsoft.com/office/officeart/2018/2/layout/IconVerticalSolidList"/>
    <dgm:cxn modelId="{F6C2AEEC-5973-46A6-BC93-52D84AF1C10B}" type="presParOf" srcId="{0A5D765D-1F21-48C7-A435-FA49B02E0CF7}" destId="{A26BCBA5-912E-44BC-AA42-7594AF841216}" srcOrd="8" destOrd="0" presId="urn:microsoft.com/office/officeart/2018/2/layout/IconVerticalSolidList"/>
    <dgm:cxn modelId="{68F9445B-6723-47F5-8CD9-901D5C2D4FD1}" type="presParOf" srcId="{A26BCBA5-912E-44BC-AA42-7594AF841216}" destId="{314AD686-FF3D-412A-B0C6-97055C0E417C}" srcOrd="0" destOrd="0" presId="urn:microsoft.com/office/officeart/2018/2/layout/IconVerticalSolidList"/>
    <dgm:cxn modelId="{D8E30B04-C2EF-49B6-B6CF-EBDB0027C88E}" type="presParOf" srcId="{A26BCBA5-912E-44BC-AA42-7594AF841216}" destId="{446CA643-A9C3-46FA-A7FD-4E0C861CED15}" srcOrd="1" destOrd="0" presId="urn:microsoft.com/office/officeart/2018/2/layout/IconVerticalSolidList"/>
    <dgm:cxn modelId="{78732195-7209-4219-86B7-89F2309199FE}" type="presParOf" srcId="{A26BCBA5-912E-44BC-AA42-7594AF841216}" destId="{A1CD6337-55EF-4E14-852A-E82ECC03A567}" srcOrd="2" destOrd="0" presId="urn:microsoft.com/office/officeart/2018/2/layout/IconVerticalSolidList"/>
    <dgm:cxn modelId="{F4240A40-3C55-4A77-A671-F32D12498EDC}" type="presParOf" srcId="{A26BCBA5-912E-44BC-AA42-7594AF841216}" destId="{C02B18B3-3B8E-4D8D-B5BD-C369002102BB}" srcOrd="3" destOrd="0" presId="urn:microsoft.com/office/officeart/2018/2/layout/IconVerticalSolidList"/>
    <dgm:cxn modelId="{7125C3A4-BE77-4E10-8F25-A2C943643DED}" type="presParOf" srcId="{A26BCBA5-912E-44BC-AA42-7594AF841216}" destId="{9F0D19E4-A7FB-4C93-8D55-3323A6E6C6E4}" srcOrd="4" destOrd="0" presId="urn:microsoft.com/office/officeart/2018/2/layout/IconVerticalSolidList"/>
    <dgm:cxn modelId="{56FA24DB-9388-4F56-A310-4E2E9C167392}" type="presParOf" srcId="{0A5D765D-1F21-48C7-A435-FA49B02E0CF7}" destId="{403A9FF4-708A-4350-B910-FDDACDF26AA3}" srcOrd="9" destOrd="0" presId="urn:microsoft.com/office/officeart/2018/2/layout/IconVerticalSolidList"/>
    <dgm:cxn modelId="{F497A47E-F0D8-42B5-977C-7829ACD7ECA3}" type="presParOf" srcId="{0A5D765D-1F21-48C7-A435-FA49B02E0CF7}" destId="{197A31B7-1384-4060-BBDE-310D6D24D318}" srcOrd="10" destOrd="0" presId="urn:microsoft.com/office/officeart/2018/2/layout/IconVerticalSolidList"/>
    <dgm:cxn modelId="{2E07EB02-B14B-4945-8AD6-A15E0131B224}" type="presParOf" srcId="{197A31B7-1384-4060-BBDE-310D6D24D318}" destId="{6E20CFAD-C4B5-41D4-A338-E53973F096CE}" srcOrd="0" destOrd="0" presId="urn:microsoft.com/office/officeart/2018/2/layout/IconVerticalSolidList"/>
    <dgm:cxn modelId="{1CFFACFB-2334-4B5F-8F70-10C6D2D5E159}" type="presParOf" srcId="{197A31B7-1384-4060-BBDE-310D6D24D318}" destId="{CA6EA7C1-CA6A-4ED3-8A20-FB8B207522C8}" srcOrd="1" destOrd="0" presId="urn:microsoft.com/office/officeart/2018/2/layout/IconVerticalSolidList"/>
    <dgm:cxn modelId="{7619B308-DA93-46C4-8590-5564DBD36E3A}" type="presParOf" srcId="{197A31B7-1384-4060-BBDE-310D6D24D318}" destId="{0636960A-8BDC-4135-89A6-2066CF482183}" srcOrd="2" destOrd="0" presId="urn:microsoft.com/office/officeart/2018/2/layout/IconVerticalSolidList"/>
    <dgm:cxn modelId="{63E86D15-14D9-4756-A487-BFF346AADC88}" type="presParOf" srcId="{197A31B7-1384-4060-BBDE-310D6D24D318}" destId="{B61F8F7E-9589-467D-8299-B3E61D555E2C}" srcOrd="3" destOrd="0" presId="urn:microsoft.com/office/officeart/2018/2/layout/IconVerticalSolidList"/>
    <dgm:cxn modelId="{88AECAB7-D1E5-488E-B79D-C913509969A0}" type="presParOf" srcId="{197A31B7-1384-4060-BBDE-310D6D24D318}" destId="{B677D117-7B93-4661-9CD6-801ED8959A85}" srcOrd="4" destOrd="0" presId="urn:microsoft.com/office/officeart/2018/2/layout/IconVerticalSolidList"/>
    <dgm:cxn modelId="{52D87733-0D76-4C6F-BF6C-A345D2A51A49}" type="presParOf" srcId="{0A5D765D-1F21-48C7-A435-FA49B02E0CF7}" destId="{224F77F5-D780-42C3-85E4-7850E0D87E5A}" srcOrd="11" destOrd="0" presId="urn:microsoft.com/office/officeart/2018/2/layout/IconVerticalSolidList"/>
    <dgm:cxn modelId="{AD01548D-3BAC-4506-AED9-B7D3CFD8CEF7}" type="presParOf" srcId="{0A5D765D-1F21-48C7-A435-FA49B02E0CF7}" destId="{C11EF73D-0609-4ED3-8653-F5587883A872}" srcOrd="12" destOrd="0" presId="urn:microsoft.com/office/officeart/2018/2/layout/IconVerticalSolidList"/>
    <dgm:cxn modelId="{2F577E39-CF81-4E3C-821D-5D7DDF7F5CF4}" type="presParOf" srcId="{C11EF73D-0609-4ED3-8653-F5587883A872}" destId="{8BD3F3D0-0D37-4AAE-B3C0-BDEC503C3176}" srcOrd="0" destOrd="0" presId="urn:microsoft.com/office/officeart/2018/2/layout/IconVerticalSolidList"/>
    <dgm:cxn modelId="{5EAC6BFD-0031-4C44-BBE2-A395BE68013A}" type="presParOf" srcId="{C11EF73D-0609-4ED3-8653-F5587883A872}" destId="{7E0C650C-288B-4201-BE37-AB1A51491ED5}" srcOrd="1" destOrd="0" presId="urn:microsoft.com/office/officeart/2018/2/layout/IconVerticalSolidList"/>
    <dgm:cxn modelId="{5CCDBAE5-5276-449A-B86F-64394419B004}" type="presParOf" srcId="{C11EF73D-0609-4ED3-8653-F5587883A872}" destId="{92FC0B93-56E9-41E0-88E7-06BCDD960358}" srcOrd="2" destOrd="0" presId="urn:microsoft.com/office/officeart/2018/2/layout/IconVerticalSolidList"/>
    <dgm:cxn modelId="{DED42050-6C64-4FFA-A4D9-AE1BED16AAA3}" type="presParOf" srcId="{C11EF73D-0609-4ED3-8653-F5587883A872}" destId="{00EC6736-84C7-4983-83C4-23236CF3E532}" srcOrd="3" destOrd="0" presId="urn:microsoft.com/office/officeart/2018/2/layout/IconVerticalSolidList"/>
    <dgm:cxn modelId="{71F0D241-41BD-4667-99C2-61269B5182ED}" type="presParOf" srcId="{C11EF73D-0609-4ED3-8653-F5587883A872}" destId="{C6B392BC-1E5B-450D-AB4B-C08D338D4E8F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40832-A7A2-4ABF-8F55-C27E560BFE32}">
      <dsp:nvSpPr>
        <dsp:cNvPr id="0" name=""/>
        <dsp:cNvSpPr/>
      </dsp:nvSpPr>
      <dsp:spPr>
        <a:xfrm>
          <a:off x="0" y="3751"/>
          <a:ext cx="7130005" cy="7684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B8C0B-6ED0-4439-A8AB-91FB26EBB8D9}">
      <dsp:nvSpPr>
        <dsp:cNvPr id="0" name=""/>
        <dsp:cNvSpPr/>
      </dsp:nvSpPr>
      <dsp:spPr>
        <a:xfrm>
          <a:off x="232469" y="176662"/>
          <a:ext cx="422671" cy="422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81267-A9AB-4733-897D-E69C9BBC9EC0}">
      <dsp:nvSpPr>
        <dsp:cNvPr id="0" name=""/>
        <dsp:cNvSpPr/>
      </dsp:nvSpPr>
      <dsp:spPr>
        <a:xfrm>
          <a:off x="887609" y="3751"/>
          <a:ext cx="6241527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Your NFDC is here to help you. Should you need any further help or guidance on how to deal with Mental Health in your workplace call 01442 217144.</a:t>
          </a:r>
          <a:endParaRPr lang="en-US" sz="1500" kern="1200" dirty="0"/>
        </a:p>
      </dsp:txBody>
      <dsp:txXfrm>
        <a:off x="887609" y="3751"/>
        <a:ext cx="6241527" cy="768493"/>
      </dsp:txXfrm>
    </dsp:sp>
    <dsp:sp modelId="{095C0542-92DD-4BC5-9509-52780D6C3370}">
      <dsp:nvSpPr>
        <dsp:cNvPr id="0" name=""/>
        <dsp:cNvSpPr/>
      </dsp:nvSpPr>
      <dsp:spPr>
        <a:xfrm>
          <a:off x="0" y="964368"/>
          <a:ext cx="7130005" cy="768493"/>
        </a:xfrm>
        <a:prstGeom prst="roundRect">
          <a:avLst>
            <a:gd name="adj" fmla="val 10000"/>
          </a:avLst>
        </a:prstGeom>
        <a:solidFill>
          <a:srgbClr val="FF93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35729-011A-431C-8152-8D7BDDE1368F}">
      <dsp:nvSpPr>
        <dsp:cNvPr id="0" name=""/>
        <dsp:cNvSpPr/>
      </dsp:nvSpPr>
      <dsp:spPr>
        <a:xfrm>
          <a:off x="232469" y="1137279"/>
          <a:ext cx="422671" cy="422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1A934-9960-4A74-B436-A6A8ACA8C9B7}">
      <dsp:nvSpPr>
        <dsp:cNvPr id="0" name=""/>
        <dsp:cNvSpPr/>
      </dsp:nvSpPr>
      <dsp:spPr>
        <a:xfrm>
          <a:off x="887609" y="964368"/>
          <a:ext cx="3208502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1"/>
              </a:solidFill>
            </a:rPr>
            <a:t>Construction Industry Helpline 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887609" y="964368"/>
        <a:ext cx="3208502" cy="768493"/>
      </dsp:txXfrm>
    </dsp:sp>
    <dsp:sp modelId="{716251B0-4371-4F36-ABB9-E445BCDED52F}">
      <dsp:nvSpPr>
        <dsp:cNvPr id="0" name=""/>
        <dsp:cNvSpPr/>
      </dsp:nvSpPr>
      <dsp:spPr>
        <a:xfrm>
          <a:off x="4096112" y="964368"/>
          <a:ext cx="3033025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A 24/7 helpline for all construction workers and their families in the UK. Call 0345 605 1956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096112" y="964368"/>
        <a:ext cx="3033025" cy="768493"/>
      </dsp:txXfrm>
    </dsp:sp>
    <dsp:sp modelId="{F953672D-D155-4EE6-8BDB-924E4995A011}">
      <dsp:nvSpPr>
        <dsp:cNvPr id="0" name=""/>
        <dsp:cNvSpPr/>
      </dsp:nvSpPr>
      <dsp:spPr>
        <a:xfrm>
          <a:off x="0" y="1924984"/>
          <a:ext cx="7130005" cy="768493"/>
        </a:xfrm>
        <a:prstGeom prst="roundRect">
          <a:avLst>
            <a:gd name="adj" fmla="val 10000"/>
          </a:avLst>
        </a:prstGeom>
        <a:solidFill>
          <a:srgbClr val="73FDD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3CDBF9-3722-4921-B63E-B62AFB56D49D}">
      <dsp:nvSpPr>
        <dsp:cNvPr id="0" name=""/>
        <dsp:cNvSpPr/>
      </dsp:nvSpPr>
      <dsp:spPr>
        <a:xfrm>
          <a:off x="232469" y="2097895"/>
          <a:ext cx="422671" cy="422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9477A-C69D-49F8-ACC9-79BD61067281}">
      <dsp:nvSpPr>
        <dsp:cNvPr id="0" name=""/>
        <dsp:cNvSpPr/>
      </dsp:nvSpPr>
      <dsp:spPr>
        <a:xfrm>
          <a:off x="887609" y="1924984"/>
          <a:ext cx="3208502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1"/>
              </a:solidFill>
            </a:rPr>
            <a:t>Samaritans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887609" y="1924984"/>
        <a:ext cx="3208502" cy="768493"/>
      </dsp:txXfrm>
    </dsp:sp>
    <dsp:sp modelId="{3A6A5D92-C9A1-40A4-AFB5-9F9A669DAC59}">
      <dsp:nvSpPr>
        <dsp:cNvPr id="0" name=""/>
        <dsp:cNvSpPr/>
      </dsp:nvSpPr>
      <dsp:spPr>
        <a:xfrm>
          <a:off x="4096112" y="1924984"/>
          <a:ext cx="3033025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Offers confidential emotional support 24 hours a day. Call 116 123 / </a:t>
          </a:r>
          <a:r>
            <a:rPr lang="en-GB" sz="1400" kern="1200" dirty="0" err="1">
              <a:solidFill>
                <a:schemeClr val="tx1"/>
              </a:solidFill>
            </a:rPr>
            <a:t>www.samaritans.org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096112" y="1924984"/>
        <a:ext cx="3033025" cy="768493"/>
      </dsp:txXfrm>
    </dsp:sp>
    <dsp:sp modelId="{D923CF5D-10D5-4AB1-8BC8-5DF88C016AEA}">
      <dsp:nvSpPr>
        <dsp:cNvPr id="0" name=""/>
        <dsp:cNvSpPr/>
      </dsp:nvSpPr>
      <dsp:spPr>
        <a:xfrm>
          <a:off x="0" y="2885601"/>
          <a:ext cx="7130005" cy="768493"/>
        </a:xfrm>
        <a:prstGeom prst="roundRect">
          <a:avLst>
            <a:gd name="adj" fmla="val 10000"/>
          </a:avLst>
        </a:prstGeom>
        <a:solidFill>
          <a:srgbClr val="9437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7D042F-4570-4EC9-AD0D-878363A2ADBA}">
      <dsp:nvSpPr>
        <dsp:cNvPr id="0" name=""/>
        <dsp:cNvSpPr/>
      </dsp:nvSpPr>
      <dsp:spPr>
        <a:xfrm>
          <a:off x="232469" y="3058512"/>
          <a:ext cx="422671" cy="422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92141-E62C-4A37-98B2-5041C82FBFAE}">
      <dsp:nvSpPr>
        <dsp:cNvPr id="0" name=""/>
        <dsp:cNvSpPr/>
      </dsp:nvSpPr>
      <dsp:spPr>
        <a:xfrm>
          <a:off x="887609" y="2885601"/>
          <a:ext cx="3208502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1"/>
              </a:solidFill>
            </a:rPr>
            <a:t>Mind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887609" y="2885601"/>
        <a:ext cx="3208502" cy="768493"/>
      </dsp:txXfrm>
    </dsp:sp>
    <dsp:sp modelId="{67525F8E-81AF-468D-A867-211C9524CA31}">
      <dsp:nvSpPr>
        <dsp:cNvPr id="0" name=""/>
        <dsp:cNvSpPr/>
      </dsp:nvSpPr>
      <dsp:spPr>
        <a:xfrm>
          <a:off x="4096112" y="2885601"/>
          <a:ext cx="3033025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Provides information on a range of mental health areas from 9am-6pm, Monday to Friday. Call 0300 123 3393 / </a:t>
          </a:r>
          <a:r>
            <a:rPr lang="en-GB" sz="1400" kern="1200" dirty="0" err="1">
              <a:solidFill>
                <a:schemeClr val="tx1"/>
              </a:solidFill>
            </a:rPr>
            <a:t>www.mind.org.uk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096112" y="2885601"/>
        <a:ext cx="3033025" cy="768493"/>
      </dsp:txXfrm>
    </dsp:sp>
    <dsp:sp modelId="{314AD686-FF3D-412A-B0C6-97055C0E417C}">
      <dsp:nvSpPr>
        <dsp:cNvPr id="0" name=""/>
        <dsp:cNvSpPr/>
      </dsp:nvSpPr>
      <dsp:spPr>
        <a:xfrm>
          <a:off x="0" y="3846217"/>
          <a:ext cx="7130005" cy="768493"/>
        </a:xfrm>
        <a:prstGeom prst="roundRect">
          <a:avLst>
            <a:gd name="adj" fmla="val 10000"/>
          </a:avLst>
        </a:prstGeom>
        <a:solidFill>
          <a:srgbClr val="FF93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CA643-A9C3-46FA-A7FD-4E0C861CED15}">
      <dsp:nvSpPr>
        <dsp:cNvPr id="0" name=""/>
        <dsp:cNvSpPr/>
      </dsp:nvSpPr>
      <dsp:spPr>
        <a:xfrm>
          <a:off x="232469" y="4019128"/>
          <a:ext cx="422671" cy="42267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2B18B3-3B8E-4D8D-B5BD-C369002102BB}">
      <dsp:nvSpPr>
        <dsp:cNvPr id="0" name=""/>
        <dsp:cNvSpPr/>
      </dsp:nvSpPr>
      <dsp:spPr>
        <a:xfrm>
          <a:off x="887609" y="3846217"/>
          <a:ext cx="3208502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1"/>
              </a:solidFill>
            </a:rPr>
            <a:t>Rethink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887609" y="3846217"/>
        <a:ext cx="3208502" cy="768493"/>
      </dsp:txXfrm>
    </dsp:sp>
    <dsp:sp modelId="{9F0D19E4-A7FB-4C93-8D55-3323A6E6C6E4}">
      <dsp:nvSpPr>
        <dsp:cNvPr id="0" name=""/>
        <dsp:cNvSpPr/>
      </dsp:nvSpPr>
      <dsp:spPr>
        <a:xfrm>
          <a:off x="4096112" y="3846217"/>
          <a:ext cx="3033025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Provides solution-based guidance. Call 0300 5000927 / </a:t>
          </a:r>
          <a:r>
            <a:rPr lang="en-GB" sz="1400" kern="1200" dirty="0" err="1">
              <a:solidFill>
                <a:schemeClr val="tx1"/>
              </a:solidFill>
            </a:rPr>
            <a:t>www.rethink.org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096112" y="3846217"/>
        <a:ext cx="3033025" cy="768493"/>
      </dsp:txXfrm>
    </dsp:sp>
    <dsp:sp modelId="{6E20CFAD-C4B5-41D4-A338-E53973F096CE}">
      <dsp:nvSpPr>
        <dsp:cNvPr id="0" name=""/>
        <dsp:cNvSpPr/>
      </dsp:nvSpPr>
      <dsp:spPr>
        <a:xfrm>
          <a:off x="0" y="4806834"/>
          <a:ext cx="7130005" cy="768493"/>
        </a:xfrm>
        <a:prstGeom prst="roundRect">
          <a:avLst>
            <a:gd name="adj" fmla="val 10000"/>
          </a:avLst>
        </a:prstGeom>
        <a:solidFill>
          <a:srgbClr val="73FDD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EA7C1-CA6A-4ED3-8A20-FB8B207522C8}">
      <dsp:nvSpPr>
        <dsp:cNvPr id="0" name=""/>
        <dsp:cNvSpPr/>
      </dsp:nvSpPr>
      <dsp:spPr>
        <a:xfrm>
          <a:off x="232469" y="4979745"/>
          <a:ext cx="422671" cy="42267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F8F7E-9589-467D-8299-B3E61D555E2C}">
      <dsp:nvSpPr>
        <dsp:cNvPr id="0" name=""/>
        <dsp:cNvSpPr/>
      </dsp:nvSpPr>
      <dsp:spPr>
        <a:xfrm>
          <a:off x="887609" y="4806834"/>
          <a:ext cx="3208502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1"/>
              </a:solidFill>
            </a:rPr>
            <a:t>Anxiety UK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887609" y="4806834"/>
        <a:ext cx="3208502" cy="768493"/>
      </dsp:txXfrm>
    </dsp:sp>
    <dsp:sp modelId="{B677D117-7B93-4661-9CD6-801ED8959A85}">
      <dsp:nvSpPr>
        <dsp:cNvPr id="0" name=""/>
        <dsp:cNvSpPr/>
      </dsp:nvSpPr>
      <dsp:spPr>
        <a:xfrm>
          <a:off x="4096112" y="4806834"/>
          <a:ext cx="3033025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A helpline staffed by volunteers from 9.30am-5.30pm, Monday to Friday. Call 08444 775 774 / </a:t>
          </a:r>
          <a:r>
            <a:rPr lang="en-GB" sz="1400" kern="1200" dirty="0" err="1">
              <a:solidFill>
                <a:schemeClr val="tx1"/>
              </a:solidFill>
            </a:rPr>
            <a:t>www.anxietyuk.org.uk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096112" y="4806834"/>
        <a:ext cx="3033025" cy="768493"/>
      </dsp:txXfrm>
    </dsp:sp>
    <dsp:sp modelId="{8BD3F3D0-0D37-4AAE-B3C0-BDEC503C3176}">
      <dsp:nvSpPr>
        <dsp:cNvPr id="0" name=""/>
        <dsp:cNvSpPr/>
      </dsp:nvSpPr>
      <dsp:spPr>
        <a:xfrm>
          <a:off x="0" y="5767451"/>
          <a:ext cx="7130005" cy="768493"/>
        </a:xfrm>
        <a:prstGeom prst="roundRect">
          <a:avLst>
            <a:gd name="adj" fmla="val 10000"/>
          </a:avLst>
        </a:prstGeom>
        <a:solidFill>
          <a:srgbClr val="9437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0C650C-288B-4201-BE37-AB1A51491ED5}">
      <dsp:nvSpPr>
        <dsp:cNvPr id="0" name=""/>
        <dsp:cNvSpPr/>
      </dsp:nvSpPr>
      <dsp:spPr>
        <a:xfrm>
          <a:off x="232469" y="5940362"/>
          <a:ext cx="422671" cy="422671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C6736-84C7-4983-83C4-23236CF3E532}">
      <dsp:nvSpPr>
        <dsp:cNvPr id="0" name=""/>
        <dsp:cNvSpPr/>
      </dsp:nvSpPr>
      <dsp:spPr>
        <a:xfrm>
          <a:off x="887609" y="5767451"/>
          <a:ext cx="3208502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tx1"/>
              </a:solidFill>
            </a:rPr>
            <a:t>Step Change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887609" y="5767451"/>
        <a:ext cx="3208502" cy="768493"/>
      </dsp:txXfrm>
    </dsp:sp>
    <dsp:sp modelId="{C6B392BC-1E5B-450D-AB4B-C08D338D4E8F}">
      <dsp:nvSpPr>
        <dsp:cNvPr id="0" name=""/>
        <dsp:cNvSpPr/>
      </dsp:nvSpPr>
      <dsp:spPr>
        <a:xfrm>
          <a:off x="4096112" y="5767451"/>
          <a:ext cx="3033025" cy="7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32" tIns="81332" rIns="81332" bIns="8133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Help and information for people dealing with debt problems. Call 0800 138 1111 / </a:t>
          </a:r>
          <a:r>
            <a:rPr lang="en-GB" sz="1400" u="sng" kern="1200" dirty="0">
              <a:solidFill>
                <a:schemeClr val="tx1"/>
              </a:solidFill>
              <a:hlinkClick xmlns:r="http://schemas.openxmlformats.org/officeDocument/2006/relationships" r:id="rId1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www.stepchange.org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096112" y="5767451"/>
        <a:ext cx="3033025" cy="768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47E648-3DFD-7744-AB40-418853AA9D40}"/>
              </a:ext>
            </a:extLst>
          </p:cNvPr>
          <p:cNvSpPr/>
          <p:nvPr/>
        </p:nvSpPr>
        <p:spPr>
          <a:xfrm>
            <a:off x="0" y="1265562"/>
            <a:ext cx="12192000" cy="5592438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95026E-E008-B046-95AC-2793481DA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dirty="0"/>
              <a:t>A practical guide to supporting your own and others’ </a:t>
            </a:r>
            <a:br>
              <a:rPr lang="en-US" dirty="0"/>
            </a:br>
            <a:r>
              <a:rPr lang="en-US" dirty="0"/>
              <a:t>mental health</a:t>
            </a:r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B13AC390-7A52-6D4A-AB1C-88BDAEBE0FEE}"/>
              </a:ext>
            </a:extLst>
          </p:cNvPr>
          <p:cNvSpPr/>
          <p:nvPr/>
        </p:nvSpPr>
        <p:spPr>
          <a:xfrm>
            <a:off x="0" y="5985924"/>
            <a:ext cx="12192000" cy="872076"/>
          </a:xfrm>
          <a:prstGeom prst="rtTriangle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2C028C1-61A1-0B47-879C-48522BF9D9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3009"/>
          <a:stretch/>
        </p:blipFill>
        <p:spPr>
          <a:xfrm>
            <a:off x="7700962" y="0"/>
            <a:ext cx="4491037" cy="126556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342E63D-4137-744E-8641-6BF2849AAB59}"/>
              </a:ext>
            </a:extLst>
          </p:cNvPr>
          <p:cNvSpPr/>
          <p:nvPr/>
        </p:nvSpPr>
        <p:spPr>
          <a:xfrm>
            <a:off x="0" y="0"/>
            <a:ext cx="7700962" cy="1265562"/>
          </a:xfrm>
          <a:prstGeom prst="rect">
            <a:avLst/>
          </a:prstGeom>
          <a:solidFill>
            <a:srgbClr val="73FDD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dirty="0">
                <a:solidFill>
                  <a:srgbClr val="FF9300"/>
                </a:solidFill>
              </a:rPr>
              <a:t>&gt;</a:t>
            </a:r>
            <a:r>
              <a:rPr lang="en-US" sz="6600" dirty="0"/>
              <a:t> </a:t>
            </a:r>
            <a:r>
              <a:rPr lang="en-US" sz="6600" dirty="0">
                <a:solidFill>
                  <a:srgbClr val="9437FF"/>
                </a:solidFill>
              </a:rPr>
              <a:t>&gt;</a:t>
            </a:r>
            <a:r>
              <a:rPr lang="en-US" sz="6600" dirty="0"/>
              <a:t> </a:t>
            </a:r>
            <a:r>
              <a:rPr lang="en-US" sz="6600" dirty="0">
                <a:solidFill>
                  <a:srgbClr val="73FDD6"/>
                </a:solidFill>
              </a:rPr>
              <a:t>&gt;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99758C-4FA8-9D4D-9F07-066F11E88E3E}"/>
              </a:ext>
            </a:extLst>
          </p:cNvPr>
          <p:cNvSpPr/>
          <p:nvPr/>
        </p:nvSpPr>
        <p:spPr>
          <a:xfrm>
            <a:off x="0" y="1265562"/>
            <a:ext cx="12192000" cy="15812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060EAF6C-5338-1540-8A51-4D09F3EE0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4800" y="6086193"/>
            <a:ext cx="1727200" cy="7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54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E70C1-E38B-1045-930B-89933EE8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 fontScale="90000"/>
          </a:bodyPr>
          <a:lstStyle/>
          <a:p>
            <a:r>
              <a:rPr lang="en-US" dirty="0"/>
              <a:t>5. </a:t>
            </a:r>
            <a:r>
              <a:rPr lang="en-GB" dirty="0"/>
              <a:t>Keep the conversation going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Medical">
            <a:extLst>
              <a:ext uri="{FF2B5EF4-FFF2-40B4-BE49-F238E27FC236}">
                <a16:creationId xmlns:a16="http://schemas.microsoft.com/office/drawing/2014/main" id="{51D98406-8D58-4A4B-ACE4-59A14F7FD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8626" y="1190881"/>
            <a:ext cx="4159568" cy="4159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1F39CD-CC9A-E443-980B-0B8196F13DE9}"/>
              </a:ext>
            </a:extLst>
          </p:cNvPr>
          <p:cNvSpPr txBox="1"/>
          <p:nvPr/>
        </p:nvSpPr>
        <p:spPr>
          <a:xfrm>
            <a:off x="6923756" y="2858703"/>
            <a:ext cx="4755099" cy="3611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GB" sz="2800" dirty="0">
                <a:solidFill>
                  <a:srgbClr val="73FDD6"/>
                </a:solidFill>
              </a:rPr>
              <a:t>Reassure </a:t>
            </a:r>
            <a:r>
              <a:rPr lang="en-GB" sz="2800" dirty="0">
                <a:solidFill>
                  <a:schemeClr val="bg1"/>
                </a:solidFill>
              </a:rPr>
              <a:t>them that your door is always open and follow up to ask them how they’re doing. 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Reassure them that there are many </a:t>
            </a:r>
            <a:r>
              <a:rPr lang="en-GB" sz="2800" dirty="0">
                <a:solidFill>
                  <a:srgbClr val="73FDD6"/>
                </a:solidFill>
              </a:rPr>
              <a:t>sources of support</a:t>
            </a:r>
            <a:r>
              <a:rPr lang="en-GB" sz="2800" dirty="0">
                <a:solidFill>
                  <a:schemeClr val="bg1"/>
                </a:solidFill>
              </a:rPr>
              <a:t> available and encourage them to seek professional help from their GP or local support service.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20056F19-BFC1-AC49-8EA5-C305389D9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A83209-D768-6045-A7B7-93674D8E93D5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MHFA Tips</a:t>
            </a:r>
          </a:p>
        </p:txBody>
      </p:sp>
    </p:spTree>
    <p:extLst>
      <p:ext uri="{BB962C8B-B14F-4D97-AF65-F5344CB8AC3E}">
        <p14:creationId xmlns:p14="http://schemas.microsoft.com/office/powerpoint/2010/main" val="380265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E70C1-E38B-1045-930B-89933EE8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6. </a:t>
            </a:r>
            <a:r>
              <a:rPr lang="en-GB" dirty="0"/>
              <a:t>Supporting someone in a crisis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Medical">
            <a:extLst>
              <a:ext uri="{FF2B5EF4-FFF2-40B4-BE49-F238E27FC236}">
                <a16:creationId xmlns:a16="http://schemas.microsoft.com/office/drawing/2014/main" id="{51D98406-8D58-4A4B-ACE4-59A14F7FD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8626" y="1190881"/>
            <a:ext cx="4159568" cy="4159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1F39CD-CC9A-E443-980B-0B8196F13DE9}"/>
              </a:ext>
            </a:extLst>
          </p:cNvPr>
          <p:cNvSpPr txBox="1"/>
          <p:nvPr/>
        </p:nvSpPr>
        <p:spPr>
          <a:xfrm>
            <a:off x="6923756" y="2858703"/>
            <a:ext cx="4755099" cy="3611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If someone tells you they are feeling suicidal or if you suspect they are thinking of taking their own life, it is critical to encourage them to get help. 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rgbClr val="9437FF"/>
                </a:solidFill>
              </a:rPr>
              <a:t>Stay calm</a:t>
            </a:r>
            <a:r>
              <a:rPr lang="en-GB" sz="2800" dirty="0">
                <a:solidFill>
                  <a:schemeClr val="bg1"/>
                </a:solidFill>
              </a:rPr>
              <a:t> and stay with them and if you are really concerned, call 999 for advice. 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C8BCC2BD-9C9A-2540-BA60-E2197D065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C86911-2284-CB4F-99FA-617120A0C947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MHFA Tips</a:t>
            </a:r>
          </a:p>
        </p:txBody>
      </p:sp>
    </p:spTree>
    <p:extLst>
      <p:ext uri="{BB962C8B-B14F-4D97-AF65-F5344CB8AC3E}">
        <p14:creationId xmlns:p14="http://schemas.microsoft.com/office/powerpoint/2010/main" val="1329816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E70C1-E38B-1045-930B-89933EE8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7. </a:t>
            </a:r>
            <a:r>
              <a:rPr lang="en-GB" dirty="0"/>
              <a:t>Look after yourself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Medical">
            <a:extLst>
              <a:ext uri="{FF2B5EF4-FFF2-40B4-BE49-F238E27FC236}">
                <a16:creationId xmlns:a16="http://schemas.microsoft.com/office/drawing/2014/main" id="{51D98406-8D58-4A4B-ACE4-59A14F7FD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8626" y="1190881"/>
            <a:ext cx="4159568" cy="4159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1F39CD-CC9A-E443-980B-0B8196F13DE9}"/>
              </a:ext>
            </a:extLst>
          </p:cNvPr>
          <p:cNvSpPr txBox="1"/>
          <p:nvPr/>
        </p:nvSpPr>
        <p:spPr>
          <a:xfrm>
            <a:off x="6923756" y="2858703"/>
            <a:ext cx="4755099" cy="3611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Supporting someone who is experiencing mental ill health can be </a:t>
            </a:r>
            <a:r>
              <a:rPr lang="en-GB" sz="3200" dirty="0">
                <a:solidFill>
                  <a:srgbClr val="FF9300"/>
                </a:solidFill>
              </a:rPr>
              <a:t>challenging </a:t>
            </a:r>
            <a:r>
              <a:rPr lang="en-GB" sz="3200" dirty="0">
                <a:solidFill>
                  <a:schemeClr val="bg1"/>
                </a:solidFill>
              </a:rPr>
              <a:t>and draining and so it’s important to look after your own mental health afterwards.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C26A12FD-0AE3-4846-A0C6-9614AE1BB5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033E5E-6BEE-EB4E-8C54-BFB7DA52E661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MHFA Tips</a:t>
            </a:r>
          </a:p>
        </p:txBody>
      </p:sp>
    </p:spTree>
    <p:extLst>
      <p:ext uri="{BB962C8B-B14F-4D97-AF65-F5344CB8AC3E}">
        <p14:creationId xmlns:p14="http://schemas.microsoft.com/office/powerpoint/2010/main" val="1658846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8F5D-CC75-8D45-A5FC-2EE66A788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1"/>
                </a:solidFill>
              </a:rPr>
              <a:t>Wellbeing strategies for self and others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50429-8238-DE42-9F87-509E096FE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FF9300"/>
              </a:buClr>
              <a:buNone/>
            </a:pPr>
            <a:r>
              <a:rPr lang="en-GB" sz="3200" dirty="0">
                <a:solidFill>
                  <a:schemeClr val="bg1"/>
                </a:solidFill>
              </a:rPr>
              <a:t>Action for Happiness developed the following 10 evidence-based Keys to Happier Living  </a:t>
            </a:r>
          </a:p>
          <a:p>
            <a:pPr marL="0" indent="0">
              <a:buClr>
                <a:srgbClr val="FF9300"/>
              </a:buClr>
              <a:buNone/>
            </a:pPr>
            <a:endParaRPr lang="en-GB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bg1"/>
                </a:solidFill>
              </a:rPr>
              <a:t>If you are supporting someone or you are struggling yourself, try to incorporate these strategies into your daily life.  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1643D078-6CC4-1B4B-9C61-19EBFB9A2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3CEE58-DCAD-844D-9FC6-505140739ACE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7" name="Content Placeholder 4" descr="Medical">
            <a:extLst>
              <a:ext uri="{FF2B5EF4-FFF2-40B4-BE49-F238E27FC236}">
                <a16:creationId xmlns:a16="http://schemas.microsoft.com/office/drawing/2014/main" id="{EF74B401-BBBB-4242-A7B5-327937063A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9830" y="802638"/>
            <a:ext cx="544584" cy="544584"/>
          </a:xfrm>
          <a:prstGeom prst="rect">
            <a:avLst/>
          </a:prstGeom>
        </p:spPr>
      </p:pic>
      <p:pic>
        <p:nvPicPr>
          <p:cNvPr id="9" name="Content Placeholder 4" descr="Medical">
            <a:extLst>
              <a:ext uri="{FF2B5EF4-FFF2-40B4-BE49-F238E27FC236}">
                <a16:creationId xmlns:a16="http://schemas.microsoft.com/office/drawing/2014/main" id="{09F11495-7895-3F46-8E18-BC8D3BEA8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9830" y="3594359"/>
            <a:ext cx="544584" cy="5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81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FF9300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FF9300"/>
                </a:solidFill>
              </a:rPr>
              <a:t>1. 	GIVING</a:t>
            </a:r>
          </a:p>
          <a:p>
            <a:pPr marL="0" indent="0">
              <a:buNone/>
            </a:pPr>
            <a:r>
              <a:rPr lang="en-GB" sz="4000" dirty="0"/>
              <a:t>	Do things for 	others - it makes us 	happier and 	healthier.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6" name="Graphic 5" descr="Heart lock">
            <a:extLst>
              <a:ext uri="{FF2B5EF4-FFF2-40B4-BE49-F238E27FC236}">
                <a16:creationId xmlns:a16="http://schemas.microsoft.com/office/drawing/2014/main" id="{3AC4B15A-0990-F64F-9963-0CB31C2780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3A1F7F-AAD8-3347-8C4F-7878B79E1942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5" name="Graphic 14" descr="Heart lock">
            <a:extLst>
              <a:ext uri="{FF2B5EF4-FFF2-40B4-BE49-F238E27FC236}">
                <a16:creationId xmlns:a16="http://schemas.microsoft.com/office/drawing/2014/main" id="{654AE665-1E04-BD49-936E-7D3E8FBF6A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502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73FDD6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144" y="1615950"/>
            <a:ext cx="5320696" cy="405384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73FDD6"/>
                </a:solidFill>
              </a:rPr>
              <a:t>2. 	RELATING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>
                <a:solidFill>
                  <a:schemeClr val="tx1"/>
                </a:solidFill>
              </a:rPr>
              <a:t>Connect with 	people as those who 	have strong broad 	social relationships 	are happier, healthier, 	and live longer.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8DD95528-15EC-FF47-99CB-5E32C0279F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BB39354-4163-C84B-9971-229A4ED7ED1B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837F8EF6-9407-3B4D-A6F4-0A7F1B2655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198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9437FF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144" y="1656933"/>
            <a:ext cx="5320696" cy="4053840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9437FF"/>
                </a:solidFill>
              </a:rPr>
              <a:t>3. 	EXERCISING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>
                <a:solidFill>
                  <a:schemeClr val="tx1"/>
                </a:solidFill>
              </a:rPr>
              <a:t>Take care of your 	body as being active 	makes us happier as 	well as being good 	for 	our physical health.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9E4F4D52-03CD-7045-9AB1-9D59777301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2935821-43AE-9743-928C-4DDC5F697B8F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48178E93-F749-8443-B62F-FF28BBA021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98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FF9300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0005" y="1864694"/>
            <a:ext cx="5320696" cy="405384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FF9300"/>
                </a:solidFill>
              </a:rPr>
              <a:t>4. 	AWARENESS</a:t>
            </a:r>
          </a:p>
          <a:p>
            <a:pPr marL="0" indent="0">
              <a:buClr>
                <a:srgbClr val="73FDD6"/>
              </a:buClr>
              <a:buNone/>
            </a:pPr>
            <a:r>
              <a:rPr lang="en-GB" sz="4000" dirty="0">
                <a:solidFill>
                  <a:schemeClr val="tx1"/>
                </a:solidFill>
              </a:rPr>
              <a:t>	Be in the moment 	and pay attention to 	your emotions as it 	helps stop us dwelling 	on the past or 	worrying about the 	future.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7AAEF964-7472-3944-995B-79F26F692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DE53E96-E9FE-7B4D-B14D-0CCA422C060C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23194A13-9BC8-6749-904F-74A51E288D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32480" y="139355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483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73FDD6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144" y="1773395"/>
            <a:ext cx="5320696" cy="405384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73FDD6"/>
                </a:solidFill>
              </a:rPr>
              <a:t>5. 	TRYING OUT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>
                <a:solidFill>
                  <a:schemeClr val="tx1"/>
                </a:solidFill>
              </a:rPr>
              <a:t>Learning new things 	gives us a sense of 	accomplishment and 	boosts self-	confidence and 	resilience.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A3DF9883-E389-D349-9E3B-1BF0EDCE8B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93BE031-8010-A044-98F0-97C1571A9C13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99341E98-EA05-E649-B695-5D6410F67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07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9437FF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431" y="1871246"/>
            <a:ext cx="5320696" cy="405384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9437FF"/>
                </a:solidFill>
              </a:rPr>
              <a:t>6. 	DIRECTION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>
                <a:solidFill>
                  <a:schemeClr val="tx1"/>
                </a:solidFill>
              </a:rPr>
              <a:t>Having ambitious but 	realistic goals gives 	our lives direction 	and brings a sense of 	accomplishment 	when we achieve 	them.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12678E88-2817-6340-A4A5-9821C08A2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505088E-779E-3C46-A4EA-89C9F9CAD970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6F94DDBD-B474-1A42-9664-54198DF855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12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9E6B6AF-4022-7F48-97F0-EAB520092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800" y="6086193"/>
            <a:ext cx="1727200" cy="7747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D94F431-D903-7446-B6C1-0501EA0574B0}"/>
              </a:ext>
            </a:extLst>
          </p:cNvPr>
          <p:cNvSpPr txBox="1"/>
          <p:nvPr/>
        </p:nvSpPr>
        <p:spPr>
          <a:xfrm>
            <a:off x="0" y="6383438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Building Mental Health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3D2031-5DC5-E04D-ADEA-AD5408A2312C}"/>
              </a:ext>
            </a:extLst>
          </p:cNvPr>
          <p:cNvSpPr/>
          <p:nvPr/>
        </p:nvSpPr>
        <p:spPr>
          <a:xfrm>
            <a:off x="2231133" y="1307952"/>
            <a:ext cx="7729727" cy="461665"/>
          </a:xfrm>
          <a:prstGeom prst="rect">
            <a:avLst/>
          </a:prstGeom>
          <a:solidFill>
            <a:srgbClr val="73FDD6">
              <a:alpha val="18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b="1" dirty="0">
                <a:latin typeface="+mj-lt"/>
              </a:rPr>
              <a:t>ABOUT THIS PRACTICAL GUIDE </a:t>
            </a:r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endParaRPr lang="en-US" sz="24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5DF5148-58C8-F546-9811-C659BBAE947B}"/>
              </a:ext>
            </a:extLst>
          </p:cNvPr>
          <p:cNvSpPr txBox="1">
            <a:spLocks/>
          </p:cNvSpPr>
          <p:nvPr/>
        </p:nvSpPr>
        <p:spPr bwMode="black">
          <a:xfrm>
            <a:off x="2231133" y="1769617"/>
            <a:ext cx="7729728" cy="2537546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This practical guide is designed to give you ways you can help someone, be that a colleague, friend or family member, if you feel they are experiencing mental health problems.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63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FF9300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881" y="1855037"/>
            <a:ext cx="5320696" cy="4284345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FF9300"/>
                </a:solidFill>
              </a:rPr>
              <a:t>7. 	RESILIENCE</a:t>
            </a:r>
          </a:p>
          <a:p>
            <a:pPr marL="0" indent="0">
              <a:buClr>
                <a:srgbClr val="73FDD6"/>
              </a:buClr>
              <a:buNone/>
            </a:pPr>
            <a:r>
              <a:rPr lang="en-GB" sz="4000" dirty="0">
                <a:solidFill>
                  <a:schemeClr val="tx1"/>
                </a:solidFill>
              </a:rPr>
              <a:t>	Find ways to bounce 	back from stress and 	adversity, we cannot 	always choose what 	happens, but we can 	choose our own 	response to what 	happens. 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7C882FC8-D138-3447-985C-0F2EED6617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26DDAC9-FE0C-5E4D-8F40-E5EF517A5B34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89C4C808-5C7E-8443-8045-FD5A101C37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21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73FDD6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144" y="1856387"/>
            <a:ext cx="5320696" cy="4484370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73FDD6"/>
                </a:solidFill>
              </a:rPr>
              <a:t>8. 	EMOTIONS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>
                <a:solidFill>
                  <a:schemeClr val="tx1"/>
                </a:solidFill>
              </a:rPr>
              <a:t>Positive emotions are 	great at the time, but if 	we experience them 	regularly, they create an 	upward spiral of positive 	feelings and energy. </a:t>
            </a:r>
          </a:p>
          <a:p>
            <a:pPr marL="0" indent="0">
              <a:buNone/>
            </a:pPr>
            <a:r>
              <a:rPr lang="en-GB" sz="4000" dirty="0">
                <a:solidFill>
                  <a:schemeClr val="tx1"/>
                </a:solidFill>
              </a:rPr>
              <a:t>	Conversely, negative 	emotions can quickly lead 	us into a negative spiral.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68845B76-E88A-264B-982C-8A11FB23CC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8EEB47D-E901-494A-B072-528593223E3B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CA7B5799-DFEA-304F-9FB5-FFE61C2DE9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57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9437FF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144" y="1837356"/>
            <a:ext cx="5320696" cy="40538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200" b="1" dirty="0">
                <a:solidFill>
                  <a:srgbClr val="9437FF"/>
                </a:solidFill>
              </a:rPr>
              <a:t>9. 	ACCEPTANCE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>
                <a:solidFill>
                  <a:schemeClr val="tx1"/>
                </a:solidFill>
              </a:rPr>
              <a:t>Learning to accept 	ourselves increases 	our enjoyment of 	life, our resilience, 	and our well-being.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057040A2-3A0B-A14E-8787-8F4AF28551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8236867-B0BE-984C-8BF7-9CE7D8BA90A1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29E3D18A-FA1A-9E47-B7AC-2CD97CA997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26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1ACAE-0AC9-E44D-837B-578A5305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FF9300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833B-FFF4-6C41-9D6C-CA262612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431" y="1982172"/>
            <a:ext cx="5320696" cy="4284345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FF9300"/>
                </a:solidFill>
              </a:rPr>
              <a:t>10. 	MEANING</a:t>
            </a:r>
          </a:p>
          <a:p>
            <a:pPr marL="0" indent="0">
              <a:buClr>
                <a:srgbClr val="73FDD6"/>
              </a:buClr>
              <a:buNone/>
            </a:pPr>
            <a:r>
              <a:rPr lang="en-GB" sz="4000" dirty="0">
                <a:solidFill>
                  <a:schemeClr val="tx1"/>
                </a:solidFill>
              </a:rPr>
              <a:t>	</a:t>
            </a:r>
            <a:r>
              <a:rPr lang="en-GB" sz="3900" dirty="0">
                <a:solidFill>
                  <a:schemeClr val="tx1"/>
                </a:solidFill>
              </a:rPr>
              <a:t>Be part of something 	bigger as people who 	have meaning and 	purpose in their lives 	are happier, feel more 	in control and get 	more out of what 	they do.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43024-ED7C-EC45-8FBD-B85631112D9C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6A3D7D23-22F9-CC44-889A-5432877F0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pic>
        <p:nvPicPr>
          <p:cNvPr id="1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613621F5-6DA1-D942-BA7B-6CDB6507F9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9060"/>
          <a:stretch/>
        </p:blipFill>
        <p:spPr>
          <a:xfrm>
            <a:off x="2173682" y="2613718"/>
            <a:ext cx="1792978" cy="1630563"/>
          </a:xfrm>
          <a:prstGeom prst="rect">
            <a:avLst/>
          </a:prstGeom>
        </p:spPr>
      </p:pic>
      <p:pic>
        <p:nvPicPr>
          <p:cNvPr id="13" name="Graphic 12" descr="Heart lock">
            <a:extLst>
              <a:ext uri="{FF2B5EF4-FFF2-40B4-BE49-F238E27FC236}">
                <a16:creationId xmlns:a16="http://schemas.microsoft.com/office/drawing/2014/main" id="{20AA3350-D77A-6D4C-85E3-1D2D0B8E08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590" y="128587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2815F91-01ED-E642-9653-68A479483182}"/>
              </a:ext>
            </a:extLst>
          </p:cNvPr>
          <p:cNvSpPr txBox="1"/>
          <p:nvPr/>
        </p:nvSpPr>
        <p:spPr>
          <a:xfrm>
            <a:off x="858443" y="697955"/>
            <a:ext cx="1553314" cy="37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3FDD6"/>
                </a:solidFill>
              </a:rPr>
              <a:t>10 KEYS…</a:t>
            </a:r>
          </a:p>
        </p:txBody>
      </p:sp>
      <p:pic>
        <p:nvPicPr>
          <p:cNvPr id="16" name="Graphic 15" descr="Heart lock">
            <a:extLst>
              <a:ext uri="{FF2B5EF4-FFF2-40B4-BE49-F238E27FC236}">
                <a16:creationId xmlns:a16="http://schemas.microsoft.com/office/drawing/2014/main" id="{7DFAA7AF-4DB2-D546-BD7B-908A043E75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3325" y="13991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90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64B05A-B6C4-8745-8D27-7198FC6A0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600">
                <a:solidFill>
                  <a:schemeClr val="bg1"/>
                </a:solidFill>
              </a:rPr>
              <a:t>Specialist mental health services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6AB76D-BD01-4A97-9A15-BC001FE05C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43381"/>
              </p:ext>
            </p:extLst>
          </p:nvPr>
        </p:nvGraphicFramePr>
        <p:xfrm>
          <a:off x="4803494" y="138896"/>
          <a:ext cx="7130005" cy="6539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E979A6B-EAB4-8F4B-AC87-E6FD9029DAE9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Building Mental Health</a:t>
            </a:r>
          </a:p>
        </p:txBody>
      </p:sp>
    </p:spTree>
    <p:extLst>
      <p:ext uri="{BB962C8B-B14F-4D97-AF65-F5344CB8AC3E}">
        <p14:creationId xmlns:p14="http://schemas.microsoft.com/office/powerpoint/2010/main" val="222082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F1D8063D-8161-7644-9F37-AA2AEA4FAB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9060"/>
          <a:stretch/>
        </p:blipFill>
        <p:spPr>
          <a:xfrm>
            <a:off x="4650909" y="10"/>
            <a:ext cx="754109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F88B54-D06E-C94A-8EC9-38D105554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GB" b="1">
                <a:solidFill>
                  <a:schemeClr val="bg1"/>
                </a:solidFill>
              </a:rPr>
              <a:t>What is mental health?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41A21-8CE7-EA41-B8F2-05EB4A165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4"/>
            <a:ext cx="3363974" cy="40058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bg1"/>
                </a:solidFill>
              </a:rPr>
              <a:t>The definition of ‘mental health’ covers a wide variety of topics however it is important to remember that we all have mental health. 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bg1"/>
                </a:solidFill>
              </a:rPr>
              <a:t>Our mental health is fluid and can be affected by a range of factors both in a positive and negative way. </a:t>
            </a:r>
          </a:p>
          <a:p>
            <a:pPr>
              <a:lnSpc>
                <a:spcPct val="90000"/>
              </a:lnSpc>
            </a:pPr>
            <a:r>
              <a:rPr lang="en-GB" sz="1900" dirty="0">
                <a:solidFill>
                  <a:schemeClr val="bg1"/>
                </a:solidFill>
              </a:rPr>
              <a:t>Think about stress for example, we all know what it feels like to be stressed but when that stress becomes too much it may lead to mental health problems.  </a:t>
            </a:r>
          </a:p>
          <a:p>
            <a:pPr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8127000C-3971-5E46-9342-F1A52B459E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B20608-ADEF-0444-91CC-932276C972CB}"/>
              </a:ext>
            </a:extLst>
          </p:cNvPr>
          <p:cNvSpPr txBox="1"/>
          <p:nvPr/>
        </p:nvSpPr>
        <p:spPr>
          <a:xfrm>
            <a:off x="0" y="6383438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Building Mental Health</a:t>
            </a:r>
          </a:p>
        </p:txBody>
      </p:sp>
    </p:spTree>
    <p:extLst>
      <p:ext uri="{BB962C8B-B14F-4D97-AF65-F5344CB8AC3E}">
        <p14:creationId xmlns:p14="http://schemas.microsoft.com/office/powerpoint/2010/main" val="78372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879FFF-FA82-7741-8A68-BEB41450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rgbClr val="73FDD6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300" dirty="0">
                <a:solidFill>
                  <a:schemeClr val="tx1"/>
                </a:solidFill>
              </a:rPr>
              <a:t>How can I support people who have poor mental health?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084F8-817A-3041-976E-A828E0204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201" y="490685"/>
            <a:ext cx="6226057" cy="5879856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 </a:t>
            </a:r>
          </a:p>
          <a:p>
            <a:pPr marL="0" indent="0">
              <a:lnSpc>
                <a:spcPct val="90000"/>
              </a:lnSpc>
              <a:buClr>
                <a:srgbClr val="FF9300"/>
              </a:buClr>
              <a:buNone/>
            </a:pPr>
            <a:r>
              <a:rPr lang="en-GB" sz="2000" dirty="0"/>
              <a:t>	Trying to tell the difference between what expected 	behaviours are and what might be the signs of a 	mental ill health is not always easy. </a:t>
            </a:r>
          </a:p>
          <a:p>
            <a:pPr marL="0" indent="0">
              <a:lnSpc>
                <a:spcPct val="90000"/>
              </a:lnSpc>
              <a:buClr>
                <a:srgbClr val="FF9300"/>
              </a:buClr>
              <a:buNone/>
            </a:pPr>
            <a:endParaRPr lang="en-GB" sz="1100" dirty="0"/>
          </a:p>
          <a:p>
            <a:pPr marL="0" indent="0">
              <a:lnSpc>
                <a:spcPct val="90000"/>
              </a:lnSpc>
              <a:buClr>
                <a:srgbClr val="FF9300"/>
              </a:buClr>
              <a:buNone/>
            </a:pPr>
            <a:r>
              <a:rPr lang="en-GB" sz="2000" dirty="0"/>
              <a:t>	There are no easy tests that can let someone know 	if there are mental health problems. </a:t>
            </a:r>
          </a:p>
          <a:p>
            <a:pPr marL="0" indent="0">
              <a:lnSpc>
                <a:spcPct val="90000"/>
              </a:lnSpc>
              <a:buClr>
                <a:srgbClr val="FF9300"/>
              </a:buClr>
              <a:buNone/>
            </a:pPr>
            <a:endParaRPr lang="en-GB" sz="1100" dirty="0"/>
          </a:p>
          <a:p>
            <a:pPr marL="0" indent="0">
              <a:lnSpc>
                <a:spcPct val="90000"/>
              </a:lnSpc>
              <a:buClr>
                <a:srgbClr val="FF9300"/>
              </a:buClr>
              <a:buNone/>
            </a:pPr>
            <a:r>
              <a:rPr lang="en-GB" sz="2000" dirty="0"/>
              <a:t>	However, common signs may include the following:</a:t>
            </a:r>
          </a:p>
          <a:p>
            <a:pPr lvl="5">
              <a:lnSpc>
                <a:spcPct val="90000"/>
              </a:lnSpc>
              <a:buClr>
                <a:srgbClr val="FF9300"/>
              </a:buClr>
              <a:buFont typeface="Wingdings" pitchFamily="2" charset="2"/>
              <a:buChar char="Ø"/>
            </a:pPr>
            <a:r>
              <a:rPr lang="en-GB" sz="1800" dirty="0"/>
              <a:t>Lethargy </a:t>
            </a:r>
          </a:p>
          <a:p>
            <a:pPr lvl="5">
              <a:lnSpc>
                <a:spcPct val="90000"/>
              </a:lnSpc>
              <a:buClr>
                <a:srgbClr val="FF9300"/>
              </a:buClr>
              <a:buFont typeface="Wingdings" pitchFamily="2" charset="2"/>
              <a:buChar char="Ø"/>
            </a:pPr>
            <a:r>
              <a:rPr lang="en-GB" sz="1800" dirty="0"/>
              <a:t>Out of character </a:t>
            </a:r>
          </a:p>
          <a:p>
            <a:pPr lvl="5">
              <a:lnSpc>
                <a:spcPct val="90000"/>
              </a:lnSpc>
              <a:buClr>
                <a:srgbClr val="FF9300"/>
              </a:buClr>
              <a:buFont typeface="Wingdings" pitchFamily="2" charset="2"/>
              <a:buChar char="Ø"/>
            </a:pPr>
            <a:r>
              <a:rPr lang="en-GB" sz="1800" dirty="0"/>
              <a:t>Closed off</a:t>
            </a:r>
          </a:p>
          <a:p>
            <a:pPr lvl="5">
              <a:lnSpc>
                <a:spcPct val="90000"/>
              </a:lnSpc>
              <a:buClr>
                <a:srgbClr val="FF9300"/>
              </a:buClr>
              <a:buFont typeface="Wingdings" pitchFamily="2" charset="2"/>
              <a:buChar char="Ø"/>
            </a:pPr>
            <a:r>
              <a:rPr lang="en-GB" sz="1800" dirty="0"/>
              <a:t>Personal appearance </a:t>
            </a:r>
          </a:p>
          <a:p>
            <a:pPr lvl="5">
              <a:lnSpc>
                <a:spcPct val="90000"/>
              </a:lnSpc>
              <a:buClr>
                <a:srgbClr val="FF9300"/>
              </a:buClr>
              <a:buFont typeface="Wingdings" pitchFamily="2" charset="2"/>
              <a:buChar char="Ø"/>
            </a:pPr>
            <a:r>
              <a:rPr lang="en-GB" sz="1800" dirty="0"/>
              <a:t>Self-care </a:t>
            </a:r>
          </a:p>
          <a:p>
            <a:pPr lvl="5">
              <a:lnSpc>
                <a:spcPct val="90000"/>
              </a:lnSpc>
              <a:buClr>
                <a:srgbClr val="FF9300"/>
              </a:buClr>
              <a:buFont typeface="Wingdings" pitchFamily="2" charset="2"/>
              <a:buChar char="Ø"/>
            </a:pPr>
            <a:r>
              <a:rPr lang="en-GB" sz="1800" dirty="0"/>
              <a:t>Motivation </a:t>
            </a:r>
          </a:p>
          <a:p>
            <a:pPr lvl="5">
              <a:lnSpc>
                <a:spcPct val="90000"/>
              </a:lnSpc>
              <a:buClr>
                <a:srgbClr val="FF9300"/>
              </a:buClr>
              <a:buFont typeface="Wingdings" pitchFamily="2" charset="2"/>
              <a:buChar char="Ø"/>
            </a:pPr>
            <a:r>
              <a:rPr lang="en-GB" sz="1800" dirty="0"/>
              <a:t>Mood </a:t>
            </a:r>
          </a:p>
          <a:p>
            <a:pPr>
              <a:lnSpc>
                <a:spcPct val="90000"/>
              </a:lnSpc>
              <a:buClr>
                <a:srgbClr val="FF9300"/>
              </a:buClr>
              <a:buFont typeface="Courier New" panose="02070309020205020404" pitchFamily="49" charset="0"/>
              <a:buChar char="o"/>
            </a:pPr>
            <a:endParaRPr lang="en-GB" sz="1100" dirty="0"/>
          </a:p>
          <a:p>
            <a:pPr marL="0" indent="0">
              <a:lnSpc>
                <a:spcPct val="90000"/>
              </a:lnSpc>
              <a:buClr>
                <a:srgbClr val="FF9300"/>
              </a:buClr>
              <a:buNone/>
            </a:pPr>
            <a:r>
              <a:rPr lang="en-GB" sz="2000" dirty="0"/>
              <a:t>	Talking to someone can potentially be daunting 	but </a:t>
            </a:r>
            <a:r>
              <a:rPr lang="en-GB" sz="2000" b="1" dirty="0"/>
              <a:t>it is vital that you do </a:t>
            </a:r>
            <a:r>
              <a:rPr lang="en-GB" sz="2000" dirty="0"/>
              <a:t>if you think 	someone is experiencing mental health problems.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6E7AC1-76B0-2044-A2EC-6CD253CEB76E}"/>
              </a:ext>
            </a:extLst>
          </p:cNvPr>
          <p:cNvSpPr txBox="1"/>
          <p:nvPr/>
        </p:nvSpPr>
        <p:spPr>
          <a:xfrm>
            <a:off x="26030" y="6505511"/>
            <a:ext cx="9121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8D0D513D-BA5F-264D-819A-507186AB8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A114CB5-C4DE-8746-A1B3-7844DBF4FD5B}"/>
              </a:ext>
            </a:extLst>
          </p:cNvPr>
          <p:cNvSpPr txBox="1"/>
          <p:nvPr/>
        </p:nvSpPr>
        <p:spPr>
          <a:xfrm>
            <a:off x="-8695" y="60677"/>
            <a:ext cx="9121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dirty="0">
                <a:solidFill>
                  <a:schemeClr val="bg1"/>
                </a:solidFill>
                <a:latin typeface="Bradley Hand" pitchFamily="2" charset="77"/>
              </a:rPr>
              <a:t>It’s OK not to be OK…</a:t>
            </a:r>
          </a:p>
        </p:txBody>
      </p:sp>
      <p:pic>
        <p:nvPicPr>
          <p:cNvPr id="13" name="Content Placeholder 4" descr="Medical">
            <a:extLst>
              <a:ext uri="{FF2B5EF4-FFF2-40B4-BE49-F238E27FC236}">
                <a16:creationId xmlns:a16="http://schemas.microsoft.com/office/drawing/2014/main" id="{CE96A301-F5E7-D14C-B120-0B298BE938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41052" y="898451"/>
            <a:ext cx="544584" cy="544584"/>
          </a:xfrm>
          <a:prstGeom prst="rect">
            <a:avLst/>
          </a:prstGeom>
        </p:spPr>
      </p:pic>
      <p:pic>
        <p:nvPicPr>
          <p:cNvPr id="14" name="Content Placeholder 4" descr="Medical">
            <a:extLst>
              <a:ext uri="{FF2B5EF4-FFF2-40B4-BE49-F238E27FC236}">
                <a16:creationId xmlns:a16="http://schemas.microsoft.com/office/drawing/2014/main" id="{19C482B5-742D-4F43-92F5-32EEBEE4F4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41052" y="1850801"/>
            <a:ext cx="544584" cy="544584"/>
          </a:xfrm>
          <a:prstGeom prst="rect">
            <a:avLst/>
          </a:prstGeom>
        </p:spPr>
      </p:pic>
      <p:pic>
        <p:nvPicPr>
          <p:cNvPr id="15" name="Content Placeholder 4" descr="Medical">
            <a:extLst>
              <a:ext uri="{FF2B5EF4-FFF2-40B4-BE49-F238E27FC236}">
                <a16:creationId xmlns:a16="http://schemas.microsoft.com/office/drawing/2014/main" id="{08859F3C-8F94-AC42-B90A-C742FD3664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43799" y="2613737"/>
            <a:ext cx="544584" cy="544584"/>
          </a:xfrm>
          <a:prstGeom prst="rect">
            <a:avLst/>
          </a:prstGeom>
        </p:spPr>
      </p:pic>
      <p:pic>
        <p:nvPicPr>
          <p:cNvPr id="16" name="Content Placeholder 4" descr="Medical">
            <a:extLst>
              <a:ext uri="{FF2B5EF4-FFF2-40B4-BE49-F238E27FC236}">
                <a16:creationId xmlns:a16="http://schemas.microsoft.com/office/drawing/2014/main" id="{50490B37-FFD4-F042-A948-EF94317CD0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76359" y="5354618"/>
            <a:ext cx="544584" cy="5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02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8F5D-CC75-8D45-A5FC-2EE66A788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1"/>
                </a:solidFill>
              </a:rPr>
              <a:t>7 Tips for having a conversation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50429-8238-DE42-9F87-509E096FE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buClr>
                <a:srgbClr val="FF9300"/>
              </a:buClr>
              <a:buNone/>
            </a:pPr>
            <a:r>
              <a:rPr lang="en-GB" sz="3200" dirty="0">
                <a:solidFill>
                  <a:schemeClr val="bg1"/>
                </a:solidFill>
              </a:rPr>
              <a:t>MHFA England recommend the following tips to start a conversation however don’t get bogged down with these…</a:t>
            </a:r>
          </a:p>
          <a:p>
            <a:pPr marL="0" indent="0">
              <a:buClr>
                <a:srgbClr val="FF9300"/>
              </a:buClr>
              <a:buNone/>
            </a:pPr>
            <a:r>
              <a:rPr lang="en-GB" sz="32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Clr>
                <a:srgbClr val="FF9300"/>
              </a:buClr>
              <a:buNone/>
            </a:pPr>
            <a:r>
              <a:rPr lang="en-GB" sz="3200" dirty="0">
                <a:solidFill>
                  <a:schemeClr val="bg1"/>
                </a:solidFill>
              </a:rPr>
              <a:t>The most important thing is to </a:t>
            </a:r>
            <a:r>
              <a:rPr lang="en-GB" sz="3200" b="1" dirty="0">
                <a:solidFill>
                  <a:srgbClr val="FF9300"/>
                </a:solidFill>
              </a:rPr>
              <a:t>have the conversation</a:t>
            </a:r>
            <a:r>
              <a:rPr lang="en-GB" sz="3200" b="1" dirty="0">
                <a:solidFill>
                  <a:schemeClr val="bg1"/>
                </a:solidFill>
              </a:rPr>
              <a:t> </a:t>
            </a:r>
            <a:r>
              <a:rPr lang="en-GB" sz="3200" dirty="0">
                <a:solidFill>
                  <a:schemeClr val="bg1"/>
                </a:solidFill>
              </a:rPr>
              <a:t>- this could make the difference. 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1643D078-6CC4-1B4B-9C61-19EBFB9A2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3CEE58-DCAD-844D-9FC6-505140739ACE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Bradley Hand" pitchFamily="2" charset="77"/>
              </a:rPr>
              <a:t>Building Mental Health</a:t>
            </a:r>
          </a:p>
        </p:txBody>
      </p:sp>
      <p:pic>
        <p:nvPicPr>
          <p:cNvPr id="7" name="Content Placeholder 4" descr="Medical">
            <a:extLst>
              <a:ext uri="{FF2B5EF4-FFF2-40B4-BE49-F238E27FC236}">
                <a16:creationId xmlns:a16="http://schemas.microsoft.com/office/drawing/2014/main" id="{EF74B401-BBBB-4242-A7B5-327937063A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9830" y="1315140"/>
            <a:ext cx="544584" cy="544584"/>
          </a:xfrm>
          <a:prstGeom prst="rect">
            <a:avLst/>
          </a:prstGeom>
        </p:spPr>
      </p:pic>
      <p:pic>
        <p:nvPicPr>
          <p:cNvPr id="9" name="Content Placeholder 4" descr="Medical">
            <a:extLst>
              <a:ext uri="{FF2B5EF4-FFF2-40B4-BE49-F238E27FC236}">
                <a16:creationId xmlns:a16="http://schemas.microsoft.com/office/drawing/2014/main" id="{09F11495-7895-3F46-8E18-BC8D3BEA8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57214" y="4012041"/>
            <a:ext cx="544584" cy="5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7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E70C1-E38B-1045-930B-89933EE8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1. Choose a setting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Medical">
            <a:extLst>
              <a:ext uri="{FF2B5EF4-FFF2-40B4-BE49-F238E27FC236}">
                <a16:creationId xmlns:a16="http://schemas.microsoft.com/office/drawing/2014/main" id="{51D98406-8D58-4A4B-ACE4-59A14F7FD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8626" y="1190881"/>
            <a:ext cx="4159568" cy="4159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1F39CD-CC9A-E443-980B-0B8196F13DE9}"/>
              </a:ext>
            </a:extLst>
          </p:cNvPr>
          <p:cNvSpPr txBox="1"/>
          <p:nvPr/>
        </p:nvSpPr>
        <p:spPr>
          <a:xfrm>
            <a:off x="6923757" y="2858703"/>
            <a:ext cx="4475892" cy="3042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Bef>
                <a:spcPts val="1000"/>
              </a:spcBef>
              <a:buClr>
                <a:schemeClr val="accent2"/>
              </a:buClr>
            </a:pPr>
            <a:r>
              <a:rPr lang="en-US" sz="3200" dirty="0">
                <a:solidFill>
                  <a:srgbClr val="FFFFFF"/>
                </a:solidFill>
              </a:rPr>
              <a:t>Think about where the person will feel most </a:t>
            </a:r>
            <a:r>
              <a:rPr lang="en-US" sz="3200" b="1" dirty="0">
                <a:solidFill>
                  <a:srgbClr val="FF9300"/>
                </a:solidFill>
              </a:rPr>
              <a:t>comfortable</a:t>
            </a:r>
            <a:r>
              <a:rPr lang="en-US" sz="3200" dirty="0">
                <a:solidFill>
                  <a:srgbClr val="FFFFFF"/>
                </a:solidFill>
              </a:rPr>
              <a:t> and give yourself time as you don’t want to look rushed or be interrupted. </a:t>
            </a: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520213EE-9C36-F041-8BAB-E839990C41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5CCE664-6358-2448-9126-8192CB21E7EF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MHFA Tips</a:t>
            </a:r>
          </a:p>
        </p:txBody>
      </p:sp>
    </p:spTree>
    <p:extLst>
      <p:ext uri="{BB962C8B-B14F-4D97-AF65-F5344CB8AC3E}">
        <p14:creationId xmlns:p14="http://schemas.microsoft.com/office/powerpoint/2010/main" val="346483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E70C1-E38B-1045-930B-89933EE8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2. </a:t>
            </a:r>
            <a:r>
              <a:rPr lang="en-GB" dirty="0"/>
              <a:t>Think about the language you use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Medical">
            <a:extLst>
              <a:ext uri="{FF2B5EF4-FFF2-40B4-BE49-F238E27FC236}">
                <a16:creationId xmlns:a16="http://schemas.microsoft.com/office/drawing/2014/main" id="{51D98406-8D58-4A4B-ACE4-59A14F7FD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8626" y="1190881"/>
            <a:ext cx="4159568" cy="4159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1F39CD-CC9A-E443-980B-0B8196F13DE9}"/>
              </a:ext>
            </a:extLst>
          </p:cNvPr>
          <p:cNvSpPr txBox="1"/>
          <p:nvPr/>
        </p:nvSpPr>
        <p:spPr>
          <a:xfrm>
            <a:off x="6923757" y="2858703"/>
            <a:ext cx="4475892" cy="3042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Don’t offer insensitive advice such as ‘cheer up’ and try to keep the chat as </a:t>
            </a:r>
            <a:r>
              <a:rPr lang="en-GB" sz="3200" dirty="0">
                <a:solidFill>
                  <a:srgbClr val="73FDD6"/>
                </a:solidFill>
              </a:rPr>
              <a:t>positive</a:t>
            </a:r>
            <a:r>
              <a:rPr lang="en-GB" sz="3200" dirty="0">
                <a:solidFill>
                  <a:schemeClr val="bg1"/>
                </a:solidFill>
              </a:rPr>
              <a:t> and supportive as possible. 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53B0A195-22D8-EB4F-91D7-040F63A80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2BB54CF-A4AF-5549-B174-5E9DF7CFC0E4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MHFA Tips</a:t>
            </a:r>
          </a:p>
        </p:txBody>
      </p:sp>
    </p:spTree>
    <p:extLst>
      <p:ext uri="{BB962C8B-B14F-4D97-AF65-F5344CB8AC3E}">
        <p14:creationId xmlns:p14="http://schemas.microsoft.com/office/powerpoint/2010/main" val="314599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E70C1-E38B-1045-930B-89933EE8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3. </a:t>
            </a:r>
            <a:r>
              <a:rPr lang="en-GB" dirty="0"/>
              <a:t>Keep questions open ended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Medical">
            <a:extLst>
              <a:ext uri="{FF2B5EF4-FFF2-40B4-BE49-F238E27FC236}">
                <a16:creationId xmlns:a16="http://schemas.microsoft.com/office/drawing/2014/main" id="{51D98406-8D58-4A4B-ACE4-59A14F7FD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8626" y="1190881"/>
            <a:ext cx="4159568" cy="4159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1F39CD-CC9A-E443-980B-0B8196F13DE9}"/>
              </a:ext>
            </a:extLst>
          </p:cNvPr>
          <p:cNvSpPr txBox="1"/>
          <p:nvPr/>
        </p:nvSpPr>
        <p:spPr>
          <a:xfrm>
            <a:off x="6923756" y="2858703"/>
            <a:ext cx="4755099" cy="3611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Ask empathetic questions such as </a:t>
            </a:r>
            <a:r>
              <a:rPr lang="en-GB" sz="3200" dirty="0">
                <a:solidFill>
                  <a:srgbClr val="9437FF"/>
                </a:solidFill>
              </a:rPr>
              <a:t>“How are you feeling at the moment?” </a:t>
            </a:r>
            <a:r>
              <a:rPr lang="en-GB" sz="3200" dirty="0">
                <a:solidFill>
                  <a:schemeClr val="bg1"/>
                </a:solidFill>
              </a:rPr>
              <a:t>and give them time to answer. 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The aim is not to bombard them with too many questions but for them to know you are </a:t>
            </a:r>
            <a:r>
              <a:rPr lang="en-GB" sz="3200" dirty="0">
                <a:solidFill>
                  <a:srgbClr val="9437FF"/>
                </a:solidFill>
              </a:rPr>
              <a:t>listening</a:t>
            </a:r>
            <a:r>
              <a:rPr lang="en-GB" sz="3200" dirty="0">
                <a:solidFill>
                  <a:schemeClr val="bg1"/>
                </a:solidFill>
              </a:rPr>
              <a:t>. 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C8BCC2BD-9C9A-2540-BA60-E2197D065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F798101-3920-AF43-8342-CAD37C42B8E7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MHFA Tips</a:t>
            </a:r>
          </a:p>
        </p:txBody>
      </p:sp>
    </p:spTree>
    <p:extLst>
      <p:ext uri="{BB962C8B-B14F-4D97-AF65-F5344CB8AC3E}">
        <p14:creationId xmlns:p14="http://schemas.microsoft.com/office/powerpoint/2010/main" val="362406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E70C1-E38B-1045-930B-89933EE8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4. </a:t>
            </a:r>
            <a:r>
              <a:rPr lang="en-GB" dirty="0"/>
              <a:t>Listen and </a:t>
            </a:r>
            <a:br>
              <a:rPr lang="en-GB" dirty="0"/>
            </a:br>
            <a:r>
              <a:rPr lang="en-GB" dirty="0"/>
              <a:t>don’t judge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Medical">
            <a:extLst>
              <a:ext uri="{FF2B5EF4-FFF2-40B4-BE49-F238E27FC236}">
                <a16:creationId xmlns:a16="http://schemas.microsoft.com/office/drawing/2014/main" id="{51D98406-8D58-4A4B-ACE4-59A14F7FD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8626" y="1190881"/>
            <a:ext cx="4159568" cy="41595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1F39CD-CC9A-E443-980B-0B8196F13DE9}"/>
              </a:ext>
            </a:extLst>
          </p:cNvPr>
          <p:cNvSpPr txBox="1"/>
          <p:nvPr/>
        </p:nvSpPr>
        <p:spPr>
          <a:xfrm>
            <a:off x="6923756" y="2858703"/>
            <a:ext cx="4755099" cy="3611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en-GB" sz="3200" dirty="0">
                <a:solidFill>
                  <a:srgbClr val="FF9300"/>
                </a:solidFill>
              </a:rPr>
              <a:t>Respect</a:t>
            </a:r>
            <a:r>
              <a:rPr lang="en-GB" sz="3200" dirty="0">
                <a:solidFill>
                  <a:schemeClr val="bg1"/>
                </a:solidFill>
              </a:rPr>
              <a:t> the persons feelings and experiences even though they may be different to yours. 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rgbClr val="FF9300"/>
                </a:solidFill>
              </a:rPr>
              <a:t>Listen</a:t>
            </a:r>
            <a:r>
              <a:rPr lang="en-GB" sz="3200" dirty="0">
                <a:solidFill>
                  <a:schemeClr val="bg1"/>
                </a:solidFill>
              </a:rPr>
              <a:t> to the words they use, tone of voice and body language, as this will help you understand how they’re feeling. 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C26A12FD-0AE3-4846-A0C6-9614AE1BB5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2116" y="6215063"/>
            <a:ext cx="1439883" cy="6458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033E5E-6BEE-EB4E-8C54-BFB7DA52E661}"/>
              </a:ext>
            </a:extLst>
          </p:cNvPr>
          <p:cNvSpPr txBox="1"/>
          <p:nvPr/>
        </p:nvSpPr>
        <p:spPr>
          <a:xfrm>
            <a:off x="-1" y="6396335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9300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9437FF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</a:t>
            </a:r>
            <a:r>
              <a:rPr lang="en-US" sz="2400" dirty="0">
                <a:solidFill>
                  <a:srgbClr val="73FDD6"/>
                </a:solidFill>
                <a:latin typeface="Bradley Hand" pitchFamily="2" charset="77"/>
              </a:rPr>
              <a:t>&gt;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Bradley Hand" pitchFamily="2" charset="77"/>
              </a:rPr>
              <a:t> MHFA Tips</a:t>
            </a:r>
          </a:p>
        </p:txBody>
      </p:sp>
    </p:spTree>
    <p:extLst>
      <p:ext uri="{BB962C8B-B14F-4D97-AF65-F5344CB8AC3E}">
        <p14:creationId xmlns:p14="http://schemas.microsoft.com/office/powerpoint/2010/main" val="364143250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E244670B39B94C839B788D272EFE22" ma:contentTypeVersion="16" ma:contentTypeDescription="Create a new document." ma:contentTypeScope="" ma:versionID="46ea4f55128624f907a415e741351783">
  <xsd:schema xmlns:xsd="http://www.w3.org/2001/XMLSchema" xmlns:xs="http://www.w3.org/2001/XMLSchema" xmlns:p="http://schemas.microsoft.com/office/2006/metadata/properties" xmlns:ns2="9155b9f6-860a-4047-a3a4-80b086de82cc" xmlns:ns3="88af7924-c5ef-49d8-adcc-76d4766852ff" targetNamespace="http://schemas.microsoft.com/office/2006/metadata/properties" ma:root="true" ma:fieldsID="8e3f44858d16e2a565686747a1f28e14" ns2:_="" ns3:_="">
    <xsd:import namespace="9155b9f6-860a-4047-a3a4-80b086de82cc"/>
    <xsd:import namespace="88af7924-c5ef-49d8-adcc-76d4766852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55b9f6-860a-4047-a3a4-80b086de82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871bef-9f7a-49c0-9766-23e254fc53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f7924-c5ef-49d8-adcc-76d4766852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43a368e-f64a-4a8a-ba10-998bc399adc2}" ma:internalName="TaxCatchAll" ma:showField="CatchAllData" ma:web="88af7924-c5ef-49d8-adcc-76d4766852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AEC0DF-93DC-448E-BC89-80B8E4493718}"/>
</file>

<file path=customXml/itemProps2.xml><?xml version="1.0" encoding="utf-8"?>
<ds:datastoreItem xmlns:ds="http://schemas.openxmlformats.org/officeDocument/2006/customXml" ds:itemID="{5F16111A-9301-4B42-9C16-163828CA99C4}"/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1303</Words>
  <Application>Microsoft Macintosh PowerPoint</Application>
  <PresentationFormat>Widescreen</PresentationFormat>
  <Paragraphs>133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Bradley Hand</vt:lpstr>
      <vt:lpstr>Courier New</vt:lpstr>
      <vt:lpstr>Gill Sans MT</vt:lpstr>
      <vt:lpstr>Wingdings</vt:lpstr>
      <vt:lpstr>Parcel</vt:lpstr>
      <vt:lpstr>A practical guide to supporting your own and others’  mental health</vt:lpstr>
      <vt:lpstr>PowerPoint Presentation</vt:lpstr>
      <vt:lpstr>What is mental health?</vt:lpstr>
      <vt:lpstr>How can I support people who have poor mental health? </vt:lpstr>
      <vt:lpstr>7 Tips for having a conversation</vt:lpstr>
      <vt:lpstr>1. Choose a setting</vt:lpstr>
      <vt:lpstr>2. Think about the language you use</vt:lpstr>
      <vt:lpstr>3. Keep questions open ended</vt:lpstr>
      <vt:lpstr>4. Listen and  don’t judge</vt:lpstr>
      <vt:lpstr>5. Keep the conversation going</vt:lpstr>
      <vt:lpstr>6. Supporting someone in a crisis</vt:lpstr>
      <vt:lpstr>7. Look after yourself</vt:lpstr>
      <vt:lpstr>Wellbeing strategies for self and others</vt:lpstr>
      <vt:lpstr>1</vt:lpstr>
      <vt:lpstr>1</vt:lpstr>
      <vt:lpstr>1</vt:lpstr>
      <vt:lpstr>1</vt:lpstr>
      <vt:lpstr>1</vt:lpstr>
      <vt:lpstr>1</vt:lpstr>
      <vt:lpstr>1</vt:lpstr>
      <vt:lpstr>1</vt:lpstr>
      <vt:lpstr>1</vt:lpstr>
      <vt:lpstr>1</vt:lpstr>
      <vt:lpstr>Specialist mental health services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practical guide to supporting your own and others’  mental health</dc:title>
  <dc:subject/>
  <dc:creator>Natalie @ The NFDC</dc:creator>
  <cp:keywords/>
  <dc:description/>
  <cp:lastModifiedBy>Natalie @ The NFDC</cp:lastModifiedBy>
  <cp:revision>9</cp:revision>
  <dcterms:created xsi:type="dcterms:W3CDTF">2020-05-20T11:33:36Z</dcterms:created>
  <dcterms:modified xsi:type="dcterms:W3CDTF">2020-05-20T13:25:21Z</dcterms:modified>
  <cp:category/>
</cp:coreProperties>
</file>